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3"/>
  </p:notesMasterIdLst>
  <p:sldIdLst>
    <p:sldId id="377" r:id="rId2"/>
    <p:sldId id="257" r:id="rId3"/>
    <p:sldId id="452" r:id="rId4"/>
    <p:sldId id="456" r:id="rId5"/>
    <p:sldId id="453" r:id="rId6"/>
    <p:sldId id="458" r:id="rId7"/>
    <p:sldId id="457" r:id="rId8"/>
    <p:sldId id="460" r:id="rId9"/>
    <p:sldId id="459" r:id="rId10"/>
    <p:sldId id="454" r:id="rId11"/>
    <p:sldId id="462" r:id="rId12"/>
    <p:sldId id="463" r:id="rId13"/>
    <p:sldId id="466" r:id="rId14"/>
    <p:sldId id="503" r:id="rId15"/>
    <p:sldId id="470" r:id="rId16"/>
    <p:sldId id="502" r:id="rId17"/>
    <p:sldId id="469" r:id="rId18"/>
    <p:sldId id="468" r:id="rId19"/>
    <p:sldId id="471" r:id="rId20"/>
    <p:sldId id="473" r:id="rId21"/>
    <p:sldId id="472" r:id="rId22"/>
    <p:sldId id="475" r:id="rId23"/>
    <p:sldId id="476" r:id="rId24"/>
    <p:sldId id="477" r:id="rId25"/>
    <p:sldId id="479" r:id="rId26"/>
    <p:sldId id="478" r:id="rId27"/>
    <p:sldId id="491" r:id="rId28"/>
    <p:sldId id="483" r:id="rId29"/>
    <p:sldId id="497" r:id="rId30"/>
    <p:sldId id="492" r:id="rId31"/>
    <p:sldId id="493" r:id="rId32"/>
    <p:sldId id="494" r:id="rId33"/>
    <p:sldId id="495" r:id="rId34"/>
    <p:sldId id="496" r:id="rId35"/>
    <p:sldId id="498" r:id="rId36"/>
    <p:sldId id="505" r:id="rId37"/>
    <p:sldId id="504" r:id="rId38"/>
    <p:sldId id="511" r:id="rId39"/>
    <p:sldId id="499" r:id="rId40"/>
    <p:sldId id="506" r:id="rId41"/>
    <p:sldId id="507" r:id="rId42"/>
    <p:sldId id="508" r:id="rId43"/>
    <p:sldId id="509" r:id="rId44"/>
    <p:sldId id="515" r:id="rId45"/>
    <p:sldId id="516" r:id="rId46"/>
    <p:sldId id="517" r:id="rId47"/>
    <p:sldId id="518" r:id="rId48"/>
    <p:sldId id="519" r:id="rId49"/>
    <p:sldId id="510" r:id="rId50"/>
    <p:sldId id="526" r:id="rId51"/>
    <p:sldId id="527" r:id="rId52"/>
    <p:sldId id="528" r:id="rId53"/>
    <p:sldId id="529" r:id="rId54"/>
    <p:sldId id="530" r:id="rId55"/>
    <p:sldId id="531" r:id="rId56"/>
    <p:sldId id="535" r:id="rId57"/>
    <p:sldId id="533" r:id="rId58"/>
    <p:sldId id="500" r:id="rId59"/>
    <p:sldId id="525" r:id="rId60"/>
    <p:sldId id="512" r:id="rId61"/>
    <p:sldId id="513" r:id="rId62"/>
    <p:sldId id="514" r:id="rId63"/>
    <p:sldId id="520" r:id="rId64"/>
    <p:sldId id="521" r:id="rId65"/>
    <p:sldId id="522" r:id="rId66"/>
    <p:sldId id="523" r:id="rId67"/>
    <p:sldId id="501" r:id="rId68"/>
    <p:sldId id="545" r:id="rId69"/>
    <p:sldId id="541" r:id="rId70"/>
    <p:sldId id="546" r:id="rId71"/>
    <p:sldId id="547" r:id="rId72"/>
    <p:sldId id="548" r:id="rId73"/>
    <p:sldId id="549" r:id="rId74"/>
    <p:sldId id="550" r:id="rId75"/>
    <p:sldId id="551" r:id="rId76"/>
    <p:sldId id="552" r:id="rId77"/>
    <p:sldId id="544" r:id="rId78"/>
    <p:sldId id="554" r:id="rId79"/>
    <p:sldId id="553" r:id="rId80"/>
    <p:sldId id="555" r:id="rId81"/>
    <p:sldId id="556" r:id="rId82"/>
    <p:sldId id="557" r:id="rId83"/>
    <p:sldId id="558" r:id="rId84"/>
    <p:sldId id="572" r:id="rId85"/>
    <p:sldId id="573" r:id="rId86"/>
    <p:sldId id="579" r:id="rId87"/>
    <p:sldId id="575" r:id="rId88"/>
    <p:sldId id="576" r:id="rId89"/>
    <p:sldId id="580" r:id="rId90"/>
    <p:sldId id="577" r:id="rId91"/>
    <p:sldId id="578" r:id="rId92"/>
    <p:sldId id="534" r:id="rId93"/>
    <p:sldId id="267" r:id="rId94"/>
    <p:sldId id="581" r:id="rId95"/>
    <p:sldId id="571" r:id="rId96"/>
    <p:sldId id="574" r:id="rId97"/>
    <p:sldId id="480" r:id="rId98"/>
    <p:sldId id="484" r:id="rId99"/>
    <p:sldId id="481" r:id="rId100"/>
    <p:sldId id="485" r:id="rId101"/>
    <p:sldId id="487" r:id="rId102"/>
    <p:sldId id="486" r:id="rId103"/>
    <p:sldId id="488" r:id="rId104"/>
    <p:sldId id="490" r:id="rId105"/>
    <p:sldId id="482" r:id="rId106"/>
    <p:sldId id="489" r:id="rId107"/>
    <p:sldId id="524" r:id="rId108"/>
    <p:sldId id="543" r:id="rId109"/>
    <p:sldId id="542" r:id="rId110"/>
    <p:sldId id="559" r:id="rId111"/>
    <p:sldId id="560" r:id="rId112"/>
    <p:sldId id="562" r:id="rId113"/>
    <p:sldId id="561" r:id="rId114"/>
    <p:sldId id="563" r:id="rId115"/>
    <p:sldId id="564" r:id="rId116"/>
    <p:sldId id="565" r:id="rId117"/>
    <p:sldId id="566" r:id="rId118"/>
    <p:sldId id="568" r:id="rId119"/>
    <p:sldId id="567" r:id="rId120"/>
    <p:sldId id="569" r:id="rId121"/>
    <p:sldId id="570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</p14:sldIdLst>
        </p14:section>
        <p14:section name="I.1. What is interpretability?" id="{5F3257A1-DB16-4DCA-9891-F36D03271AFC}">
          <p14:sldIdLst>
            <p14:sldId id="452"/>
            <p14:sldId id="456"/>
          </p14:sldIdLst>
        </p14:section>
        <p14:section name="I.2. The black-box model" id="{48F73666-7B73-456C-ACF3-5ACEEA386DF7}">
          <p14:sldIdLst>
            <p14:sldId id="453"/>
            <p14:sldId id="458"/>
            <p14:sldId id="457"/>
            <p14:sldId id="460"/>
          </p14:sldIdLst>
        </p14:section>
        <p14:section name="I.3. Explainability in decision-making" id="{E0FE15F7-27F7-4C73-BFB6-365078D5252A}">
          <p14:sldIdLst>
            <p14:sldId id="459"/>
          </p14:sldIdLst>
        </p14:section>
        <p14:section name="I.4. Fighting biases and mistakes" id="{A130D101-1FBA-4657-8BBD-011543B83C4B}">
          <p14:sldIdLst>
            <p14:sldId id="454"/>
            <p14:sldId id="462"/>
            <p14:sldId id="463"/>
            <p14:sldId id="466"/>
            <p14:sldId id="503"/>
            <p14:sldId id="470"/>
            <p14:sldId id="502"/>
            <p14:sldId id="469"/>
            <p14:sldId id="468"/>
          </p14:sldIdLst>
        </p14:section>
        <p14:section name="I.5. Methods for explainability" id="{CB07D17F-508B-4CFE-BE18-F53665B4C6B7}">
          <p14:sldIdLst>
            <p14:sldId id="471"/>
            <p14:sldId id="473"/>
            <p14:sldId id="472"/>
            <p14:sldId id="475"/>
          </p14:sldIdLst>
        </p14:section>
        <p14:section name="II. t-SNE algorithm" id="{B5EDAFF7-614D-42B8-AAEB-EE8B26F82052}">
          <p14:sldIdLst>
            <p14:sldId id="476"/>
            <p14:sldId id="477"/>
            <p14:sldId id="479"/>
            <p14:sldId id="478"/>
            <p14:sldId id="491"/>
            <p14:sldId id="483"/>
            <p14:sldId id="497"/>
            <p14:sldId id="492"/>
            <p14:sldId id="493"/>
            <p14:sldId id="494"/>
            <p14:sldId id="495"/>
            <p14:sldId id="496"/>
          </p14:sldIdLst>
        </p14:section>
        <p14:section name="III.1 Analyzing learned feature via dataset evaluation" id="{1B7B0F7B-CF3B-48B9-A425-D392DF547137}">
          <p14:sldIdLst>
            <p14:sldId id="498"/>
            <p14:sldId id="505"/>
            <p14:sldId id="504"/>
            <p14:sldId id="511"/>
          </p14:sldIdLst>
        </p14:section>
        <p14:section name="III.2. Activation maximization" id="{55A57C28-50FA-45E1-9395-2ACBAB3FFF72}">
          <p14:sldIdLst>
            <p14:sldId id="499"/>
            <p14:sldId id="506"/>
            <p14:sldId id="507"/>
            <p14:sldId id="508"/>
            <p14:sldId id="509"/>
            <p14:sldId id="515"/>
            <p14:sldId id="516"/>
            <p14:sldId id="517"/>
            <p14:sldId id="518"/>
            <p14:sldId id="519"/>
            <p14:sldId id="510"/>
          </p14:sldIdLst>
        </p14:section>
        <p14:section name="IV. Occlusion-based methods" id="{196838D7-32F8-454F-9552-42134544A328}">
          <p14:sldIdLst>
            <p14:sldId id="526"/>
            <p14:sldId id="527"/>
            <p14:sldId id="528"/>
            <p14:sldId id="529"/>
            <p14:sldId id="530"/>
            <p14:sldId id="531"/>
            <p14:sldId id="535"/>
            <p14:sldId id="533"/>
          </p14:sldIdLst>
        </p14:section>
        <p14:section name="V.1. Gradient sensitivity" id="{7F02D8E8-C570-40B1-BE13-68C10D96DB43}">
          <p14:sldIdLst>
            <p14:sldId id="500"/>
            <p14:sldId id="525"/>
            <p14:sldId id="512"/>
            <p14:sldId id="513"/>
            <p14:sldId id="514"/>
            <p14:sldId id="520"/>
            <p14:sldId id="521"/>
          </p14:sldIdLst>
        </p14:section>
        <p14:section name="V.2. Gradient x Input sensitivity" id="{BA7E9D5E-1329-48C3-BD37-02A8C7A30355}">
          <p14:sldIdLst>
            <p14:sldId id="522"/>
            <p14:sldId id="523"/>
            <p14:sldId id="501"/>
          </p14:sldIdLst>
        </p14:section>
        <p14:section name="VI. LIME" id="{EB6A50D6-8BA4-46A4-B9BF-D1D9E880E5EA}">
          <p14:sldIdLst>
            <p14:sldId id="545"/>
            <p14:sldId id="541"/>
            <p14:sldId id="546"/>
            <p14:sldId id="547"/>
            <p14:sldId id="548"/>
            <p14:sldId id="549"/>
            <p14:sldId id="550"/>
            <p14:sldId id="551"/>
            <p14:sldId id="552"/>
          </p14:sldIdLst>
        </p14:section>
        <p14:section name="VII. Guided Backpropagation" id="{B53EB25C-0A92-446F-AA19-71688FDE5843}">
          <p14:sldIdLst>
            <p14:sldId id="544"/>
            <p14:sldId id="554"/>
            <p14:sldId id="553"/>
            <p14:sldId id="555"/>
            <p14:sldId id="556"/>
            <p14:sldId id="557"/>
          </p14:sldIdLst>
        </p14:section>
        <p14:section name="VIII. LRP" id="{1B74E231-DFEC-450F-A2E3-C5A16DE6E441}">
          <p14:sldIdLst>
            <p14:sldId id="558"/>
            <p14:sldId id="572"/>
            <p14:sldId id="573"/>
            <p14:sldId id="579"/>
            <p14:sldId id="575"/>
            <p14:sldId id="576"/>
            <p14:sldId id="580"/>
            <p14:sldId id="577"/>
            <p14:sldId id="578"/>
          </p14:sldIdLst>
        </p14:section>
        <p14:section name="Conclusion" id="{E85D5A98-C1EF-4D8B-BDB9-EBBAF56B0F2C}">
          <p14:sldIdLst>
            <p14:sldId id="534"/>
          </p14:sldIdLst>
        </p14:section>
        <p14:section name="References and watchlist" id="{217B8593-1CA5-408D-B198-A5E6ACAB5948}">
          <p14:sldIdLst>
            <p14:sldId id="267"/>
            <p14:sldId id="581"/>
            <p14:sldId id="571"/>
            <p14:sldId id="574"/>
          </p14:sldIdLst>
        </p14:section>
        <p14:section name="Extra - TSNE explanation" id="{464DFB9D-BDFC-4595-B852-C625791A5FA5}">
          <p14:sldIdLst>
            <p14:sldId id="480"/>
            <p14:sldId id="484"/>
            <p14:sldId id="481"/>
            <p14:sldId id="485"/>
            <p14:sldId id="487"/>
            <p14:sldId id="486"/>
            <p14:sldId id="488"/>
            <p14:sldId id="490"/>
            <p14:sldId id="482"/>
            <p14:sldId id="489"/>
          </p14:sldIdLst>
        </p14:section>
        <p14:section name="Extra - Reason behind Gradient x Input" id="{5810CF4B-4129-4BEA-A824-773BB136A7E7}">
          <p14:sldIdLst>
            <p14:sldId id="524"/>
          </p14:sldIdLst>
        </p14:section>
        <p14:section name="Extra - CAM" id="{27512594-8DBB-40A8-A2A9-BD577741464A}">
          <p14:sldIdLst>
            <p14:sldId id="543"/>
            <p14:sldId id="542"/>
            <p14:sldId id="559"/>
            <p14:sldId id="560"/>
            <p14:sldId id="562"/>
            <p14:sldId id="561"/>
            <p14:sldId id="563"/>
            <p14:sldId id="564"/>
            <p14:sldId id="565"/>
            <p14:sldId id="566"/>
            <p14:sldId id="568"/>
            <p14:sldId id="567"/>
            <p14:sldId id="569"/>
            <p14:sldId id="5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15/09/2022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manifold.TSNE.html" TargetMode="External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0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nature.com/articles/d41586-019-03228-6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generated/sklearn.manifold.TSNE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vice.com/en/article/7x48kg/the-divide-between-people-who-hate-and-love-artificial-intelligence-is-not-real" TargetMode="External"/><Relationship Id="rId4" Type="http://schemas.openxmlformats.org/officeDocument/2006/relationships/hyperlink" Target="https://theconversation.com/people-dont-trust-ai-heres-how-we-can-change-that-87129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5" Type="http://schemas.openxmlformats.org/officeDocument/2006/relationships/hyperlink" Target="https://www.vice.com/en/article/7x48kg/the-divide-between-people-who-hate-and-love-artificial-intelligence-is-not-real" TargetMode="External"/><Relationship Id="rId4" Type="http://schemas.openxmlformats.org/officeDocument/2006/relationships/hyperlink" Target="https://theconversation.com/people-dont-trust-ai-heres-how-we-can-change-that-87129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xkcd.com/wiki/index.php/1838:_Machine_Learnin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ainxkcd.com/wiki/index.php/303:_Compilin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tu-berlin.de/gmontavon/lrp-tutoria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.tu-berlin.de/gmontavon/lrp-tutoria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lvdmaaten.github.io/publications/papers/JMLR_2008.pdf" TargetMode="External"/><Relationship Id="rId2" Type="http://schemas.openxmlformats.org/officeDocument/2006/relationships/hyperlink" Target="http://www.jmlr.org/papers/volume9/vandermaaten08a/vandermaaten08a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kshaychawla/Occlusion-experiments-for-image-segmentation/blob/master/Occlusion%20experiments%20for%20segmentation.ipynb" TargetMode="External"/><Relationship Id="rId5" Type="http://schemas.openxmlformats.org/officeDocument/2006/relationships/hyperlink" Target="http://proceedings.mlr.press/v70/balduzzi17b/balduzzi17b.pdf" TargetMode="External"/><Relationship Id="rId4" Type="http://schemas.openxmlformats.org/officeDocument/2006/relationships/hyperlink" Target="https://papers.nips.cc/paper/5422-on-the-number-of-linear-regions-of-deep-neural-networks.pdf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2.6806" TargetMode="External"/><Relationship Id="rId2" Type="http://schemas.openxmlformats.org/officeDocument/2006/relationships/hyperlink" Target="https://arxiv.org/abs/1602.04938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access.thecvf.com/content_cvpr_2015/papers/Oquab_Is_Object_Localization_2015_CVPR_paper.pdf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0.11063" TargetMode="External"/><Relationship Id="rId2" Type="http://schemas.openxmlformats.org/officeDocument/2006/relationships/hyperlink" Target="https://arxiv.org/abs/1610.0239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.tu-berlin.de/gmontavon/lrp-tutorial" TargetMode="External"/><Relationship Id="rId4" Type="http://schemas.openxmlformats.org/officeDocument/2006/relationships/hyperlink" Target="https://journals.plos.org/plosone/article?id=10.1371/journal.pone.0130140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hyperlink" Target="https://link.springer.com/chapter/10.1007/978-3-030-28954-6_10" TargetMode="Externa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W12-S3 Interpretability in 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</p:txBody>
      </p:sp>
    </p:spTree>
    <p:extLst>
      <p:ext uri="{BB962C8B-B14F-4D97-AF65-F5344CB8AC3E}">
        <p14:creationId xmlns:p14="http://schemas.microsoft.com/office/powerpoint/2010/main" val="245174344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(Cauchy distribution):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Cauchy</a:t>
            </a:r>
            <a:r>
              <a:rPr lang="en-US" dirty="0"/>
              <a:t> </a:t>
            </a:r>
            <a:r>
              <a:rPr lang="en-US" b="1" dirty="0"/>
              <a:t>distribution</a:t>
            </a:r>
            <a:r>
              <a:rPr lang="en-US" dirty="0"/>
              <a:t> is often used in statistics as the canonical example of a "pathological" distribution, because both its expected value and its variance are undefined.</a:t>
            </a:r>
          </a:p>
          <a:p>
            <a:pPr marL="0" indent="0">
              <a:buNone/>
            </a:pPr>
            <a:r>
              <a:rPr lang="en-US" dirty="0"/>
              <a:t>While similar in shape to the Normal distribution, it is also </a:t>
            </a:r>
            <a:r>
              <a:rPr lang="en-US" b="1" dirty="0"/>
              <a:t>heavy-tailed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DE9B927-03D0-489A-A7E8-69911A4125B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Its PDF is given by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𝜋𝛾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𝛾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𝜋𝛾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𝛾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6DE9B927-03D0-489A-A7E8-69911A4125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47733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(heavy-tailed distribution):</a:t>
            </a:r>
          </a:p>
          <a:p>
            <a:pPr marL="0" indent="0">
              <a:buNone/>
            </a:pPr>
            <a:r>
              <a:rPr lang="en-US" dirty="0"/>
              <a:t>In probability theory, </a:t>
            </a:r>
            <a:r>
              <a:rPr lang="en-US" b="1" dirty="0"/>
              <a:t>heavy-tailed</a:t>
            </a:r>
            <a:r>
              <a:rPr lang="en-US" dirty="0"/>
              <a:t> distributions are probability distributions whose tails are not exponentially bounded.</a:t>
            </a:r>
          </a:p>
          <a:p>
            <a:pPr marL="0" indent="0">
              <a:buNone/>
            </a:pPr>
            <a:r>
              <a:rPr lang="en-US" dirty="0"/>
              <a:t>They have heavier tails than the normal/exponential distribution, and therefore give higher probabilities to elements far from the center/mean.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80CAA3-B64C-4F8B-8664-8E3B23CD4D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31"/>
          <a:stretch/>
        </p:blipFill>
        <p:spPr>
          <a:xfrm>
            <a:off x="6172202" y="1280627"/>
            <a:ext cx="6089354" cy="38232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98A21A-6EC0-40E3-938C-774ED3503D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0" t="38999" b="37711"/>
          <a:stretch/>
        </p:blipFill>
        <p:spPr>
          <a:xfrm>
            <a:off x="10161037" y="1825625"/>
            <a:ext cx="1844301" cy="5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15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Step 2: </a:t>
                </a:r>
                <a:r>
                  <a:rPr lang="en-US" dirty="0"/>
                  <a:t>Cauchy distribution between representations in low-dimension space.</a:t>
                </a:r>
              </a:p>
              <a:p>
                <a:r>
                  <a:rPr lang="en-US" dirty="0"/>
                  <a:t>Learn a similar but heavy tailed distribution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voting for neighbor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</a:t>
                </a:r>
                <a:r>
                  <a:rPr lang="en-US" b="1" dirty="0"/>
                  <a:t>heavy-tailed</a:t>
                </a:r>
                <a:r>
                  <a:rPr lang="en-US" dirty="0"/>
                  <a:t> </a:t>
                </a:r>
                <a:r>
                  <a:rPr lang="en-US" b="1" dirty="0"/>
                  <a:t>Cauchy</a:t>
                </a:r>
                <a:r>
                  <a:rPr lang="en-US" dirty="0"/>
                  <a:t> distribution.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eqAr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1715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2: </a:t>
                </a:r>
                <a:r>
                  <a:rPr lang="en-US" dirty="0"/>
                  <a:t>Cauchy distribution between representations in low-dimension space.</a:t>
                </a:r>
              </a:p>
              <a:p>
                <a:r>
                  <a:rPr lang="en-US" dirty="0"/>
                  <a:t>Learn a similar but heavy tailed distribution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voting for neighbor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</a:t>
                </a:r>
                <a:r>
                  <a:rPr lang="en-US" b="1" dirty="0"/>
                  <a:t>heavy-tailed</a:t>
                </a:r>
                <a:r>
                  <a:rPr lang="en-US" dirty="0"/>
                  <a:t> </a:t>
                </a:r>
                <a:r>
                  <a:rPr lang="en-US" b="1" dirty="0"/>
                  <a:t>Cauchy</a:t>
                </a:r>
                <a:r>
                  <a:rPr lang="en-US" dirty="0"/>
                  <a:t> distribution.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eqArr>
                                <m:eqAr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≠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eqAr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49B8AD-F200-4819-97BB-00F1EDB87D9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780314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Why 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use a heavy-tailed probability distribution instead of a Normal one?</a:t>
                </a:r>
              </a:p>
              <a:p>
                <a:r>
                  <a:rPr lang="en-US" dirty="0"/>
                  <a:t>This allows a moderate distance in the high-dimensional space to be faithfully modeled by a much larger distance in the map.</a:t>
                </a:r>
              </a:p>
              <a:p>
                <a:r>
                  <a:rPr lang="en-US" dirty="0"/>
                  <a:t>As a result, it eliminates the unwanted attractive forces between map points that represent moderately dissimilar datapoints.”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B49B8AD-F200-4819-97BB-00F1EDB87D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780314" cy="5032374"/>
              </a:xfrm>
              <a:blipFill>
                <a:blip r:embed="rId3"/>
                <a:stretch>
                  <a:fillRect l="-2215" t="-1937" r="-8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349336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11DC31-EED8-4EEA-B6E1-DFFA96DF76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235" t="31837" r="36250" b="20816"/>
          <a:stretch/>
        </p:blipFill>
        <p:spPr>
          <a:xfrm>
            <a:off x="2755641" y="1604865"/>
            <a:ext cx="6680718" cy="5154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7080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Step 3: </a:t>
                </a:r>
                <a:r>
                  <a:rPr lang="en-US" dirty="0"/>
                  <a:t>Minimize the KL divergence between both distributions.</a:t>
                </a:r>
              </a:p>
              <a:p>
                <a:r>
                  <a:rPr lang="en-US" dirty="0"/>
                  <a:t>In order to optimize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minimize the KL divergence.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KL as seen in lecture W11S1.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31867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3: </a:t>
                </a:r>
                <a:r>
                  <a:rPr lang="en-US" dirty="0"/>
                  <a:t>Minimize the KL divergence between both distributions.</a:t>
                </a:r>
              </a:p>
              <a:p>
                <a:r>
                  <a:rPr lang="en-US" dirty="0"/>
                  <a:t>In order to optimize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minimize the KL divergence.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𝐾𝐿</m:t>
                          </m:r>
                          <m:d>
                            <m:dPr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d>
                                <m:dPr>
                                  <m:beg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KL as seen in lecture W11S1.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593702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then minimize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by computing the gradient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respect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b="1" dirty="0"/>
                  <a:t>Note: </a:t>
                </a:r>
                <a:r>
                  <a:rPr lang="en-GB" dirty="0"/>
                  <a:t>Here q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This is automatically done with libraries such as </a:t>
                </a:r>
                <a:r>
                  <a:rPr lang="en-GB" dirty="0" err="1"/>
                  <a:t>sklearn</a:t>
                </a:r>
                <a:r>
                  <a:rPr lang="en-GB" dirty="0"/>
                  <a:t>. (For instance, see </a:t>
                </a:r>
                <a:r>
                  <a:rPr lang="en-GB" dirty="0">
                    <a:hlinkClick r:id="rId3"/>
                  </a:rPr>
                  <a:t>https://scikit-learn.org/stable/modules/generated/sklearn.manifold.TSNE.html</a:t>
                </a:r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593702" cy="5032374"/>
              </a:xfrm>
              <a:blipFill>
                <a:blip r:embed="rId4"/>
                <a:stretch>
                  <a:fillRect l="-1963" t="-1937" r="-3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731695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x input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</a:t>
                </a:r>
                <a:r>
                  <a:rPr lang="en-US" dirty="0">
                    <a:solidFill>
                      <a:srgbClr val="C00000"/>
                    </a:solidFill>
                  </a:rPr>
                  <a:t>x input </a:t>
                </a:r>
                <a:r>
                  <a:rPr lang="en-US" dirty="0"/>
                  <a:t>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1B2571-6339-46E1-BB57-60DDE1FE355A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54959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Motivation as heuristic: </a:t>
                </a:r>
                <a:r>
                  <a:rPr lang="en-US" dirty="0"/>
                  <a:t>close to Taylor distribution as explanation for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close to the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be explained, if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chosen orthogonal to the gradient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).</a:t>
                </a:r>
              </a:p>
              <a:p>
                <a:r>
                  <a:rPr lang="en-US" dirty="0"/>
                  <a:t>This is an explanation relative to 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which has for classification the same certainty and is close to the point of interest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31B2571-6339-46E1-BB57-60DDE1FE35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54959" cy="5032375"/>
              </a:xfrm>
              <a:blipFill>
                <a:blip r:embed="rId3"/>
                <a:stretch>
                  <a:fillRect l="-1769" t="-1937" r="-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7774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743-7C96-4B30-9064-646D1D07A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convolutions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43B63-2255-485D-9AD7-7C6D10243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So far, all the algorithms (except for LIME) suggest to play with fully connected layers only, as they are easily interpretable. But not what we use for image processing…</a:t>
            </a:r>
          </a:p>
          <a:p>
            <a:endParaRPr lang="en-US" dirty="0"/>
          </a:p>
          <a:p>
            <a:r>
              <a:rPr lang="en-US" dirty="0" err="1"/>
              <a:t>ConvNets</a:t>
            </a:r>
            <a:r>
              <a:rPr lang="en-US" dirty="0"/>
              <a:t> have become very efficient lately by outperforming the human eye in visual tasks of different levels of complexity… </a:t>
            </a:r>
          </a:p>
          <a:p>
            <a:r>
              <a:rPr lang="en-US" b="1" dirty="0"/>
              <a:t>But are we able to explain why these networks work so well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A few attempts in literature exist: CAMs, Grad-CAMs and its variations, LRP, 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282425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Class Activation Map (CAM) is a technique that allows highlighting discriminative regions used by a CNN to identify a class in the image.</a:t>
            </a:r>
          </a:p>
          <a:p>
            <a:r>
              <a:rPr lang="en-US" dirty="0"/>
              <a:t>To be able to build a CAM, CNNs must have a global average pooling layer after the final convolutional layer and then a linear (dense) classification layer. 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FF0598-D671-464B-B7F5-FDCD4546C2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means that this method cannot, unfortunately, be directly applied to all CNN architectures. </a:t>
            </a:r>
          </a:p>
          <a:p>
            <a:r>
              <a:rPr lang="en-US" dirty="0"/>
              <a:t>When used on a non-compatible CNN architecture, the trick to make it work is to plug an existing pre-trained network into a global average pooling layer.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68873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527BF2E-CA30-4B00-87AA-032F028B04E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cognitive bias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Similar to cognitive biases in psychology.</a:t>
            </a:r>
          </a:p>
          <a:p>
            <a:pPr marL="0" indent="0">
              <a:buNone/>
            </a:pPr>
            <a:r>
              <a:rPr lang="en-US" dirty="0"/>
              <a:t>In Neural Networks, a </a:t>
            </a:r>
            <a:r>
              <a:rPr lang="en-US" b="1" dirty="0">
                <a:solidFill>
                  <a:srgbClr val="00B050"/>
                </a:solidFill>
              </a:rPr>
              <a:t>cognitive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bias</a:t>
            </a:r>
            <a:r>
              <a:rPr lang="en-US" dirty="0"/>
              <a:t> refers to a feature, which has been used by the NN to reach a certain decision, but should not have been used as it seems illogical to humans.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01567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CAM is still powerful and easy to put in place.</a:t>
            </a:r>
          </a:p>
          <a:p>
            <a:r>
              <a:rPr lang="en-US" dirty="0"/>
              <a:t>Let’s now see how it’s generated for a simple 2D image.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004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3"/>
          <a:stretch/>
        </p:blipFill>
        <p:spPr>
          <a:xfrm>
            <a:off x="18662" y="1362910"/>
            <a:ext cx="12166316" cy="53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336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When fed with a 2D color image, a CNN constrained with a global average pooling layer, outputs after the last convolutional layer a set of filters (blue, red, green) that get reduced to a vector after global average pooling.</a:t>
            </a:r>
          </a:p>
          <a:p>
            <a:r>
              <a:rPr lang="en-US" dirty="0"/>
              <a:t>This vector is then connected to a final classification layer to output the predicted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3730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85318" cy="5032375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Each filter contains a 2D low-level spatial information about the image that got distilled after layers of successive convolutions.</a:t>
                </a:r>
              </a:p>
              <a:p>
                <a:r>
                  <a:rPr lang="en-US" dirty="0"/>
                  <a:t>Each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represents the partial importance of each reduced filter in computing the output class.</a:t>
                </a:r>
              </a:p>
              <a:p>
                <a:r>
                  <a:rPr lang="en-US" dirty="0"/>
                  <a:t>Filters are adjusted throughout training by the back-propagation algorithm, but </a:t>
                </a:r>
                <a:r>
                  <a:rPr lang="en-US" u="sng" dirty="0"/>
                  <a:t>preserve the spatial configuration of the image!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85318" cy="5032375"/>
              </a:xfrm>
              <a:blipFill>
                <a:blip r:embed="rId2"/>
                <a:stretch>
                  <a:fillRect l="-2039" t="-1937" r="-2039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943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385318" cy="5032375"/>
          </a:xfrm>
        </p:spPr>
        <p:txBody>
          <a:bodyPr>
            <a:normAutofit/>
          </a:bodyPr>
          <a:lstStyle/>
          <a:p>
            <a:r>
              <a:rPr lang="en-US" b="1" dirty="0"/>
              <a:t>A Class Activation Map is, therefore, a sum of a set of spatial 2D activations (i.e. filters) weighted with respect to their relative importance in determining the output class.</a:t>
            </a:r>
            <a:endParaRPr lang="en-US" dirty="0"/>
          </a:p>
          <a:p>
            <a:r>
              <a:rPr lang="en-US" dirty="0"/>
              <a:t>When superposed to the initial image, CAM is represented as a heatmap in which highly discriminative regions are painted in </a:t>
            </a:r>
            <a:r>
              <a:rPr lang="en-US" b="1" dirty="0"/>
              <a:t>red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19710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058747" cy="5032375"/>
          </a:xfrm>
        </p:spPr>
        <p:txBody>
          <a:bodyPr>
            <a:normAutofit/>
          </a:bodyPr>
          <a:lstStyle/>
          <a:p>
            <a:r>
              <a:rPr lang="en-US" b="1" dirty="0"/>
              <a:t>Important Note: </a:t>
            </a:r>
            <a:r>
              <a:rPr lang="en-US" dirty="0"/>
              <a:t>When a class activation map is generated, it obviously has not the dimension of the initial image!</a:t>
            </a:r>
          </a:p>
          <a:p>
            <a:r>
              <a:rPr lang="en-US" dirty="0"/>
              <a:t>It has the dimension of the outputs of the last Conv2d layer, which is small!</a:t>
            </a:r>
          </a:p>
          <a:p>
            <a:r>
              <a:rPr lang="en-US" dirty="0"/>
              <a:t>To be able to use it and superpose it to the input, an </a:t>
            </a:r>
            <a:r>
              <a:rPr lang="en-US" dirty="0" err="1"/>
              <a:t>upsampling</a:t>
            </a:r>
            <a:r>
              <a:rPr lang="en-US" dirty="0"/>
              <a:t> operation (nearest </a:t>
            </a:r>
            <a:r>
              <a:rPr lang="en-US" dirty="0" err="1"/>
              <a:t>neighbour</a:t>
            </a:r>
            <a:r>
              <a:rPr lang="en-US" dirty="0"/>
              <a:t>? 2D-interpolation?) has to be done to resize it.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2483708"/>
            <a:ext cx="6172200" cy="310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26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 of CAMs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4023C6-1A84-49CC-B36C-6B255673C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163"/>
          <a:stretch/>
        </p:blipFill>
        <p:spPr>
          <a:xfrm>
            <a:off x="18662" y="1362910"/>
            <a:ext cx="12166316" cy="5373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766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Several variations of CAM exist and are, these days, considered the most interesting direction for explaining </a:t>
                </a:r>
                <a:r>
                  <a:rPr lang="en-US" dirty="0" err="1"/>
                  <a:t>ConvNets</a:t>
                </a:r>
                <a:r>
                  <a:rPr lang="en-US" dirty="0"/>
                  <a:t>.</a:t>
                </a:r>
              </a:p>
              <a:p>
                <a:r>
                  <a:rPr lang="en-US" b="1" dirty="0"/>
                  <a:t>Grad-CAM: </a:t>
                </a:r>
                <a:r>
                  <a:rPr lang="en-US" dirty="0"/>
                  <a:t>was built to address some of the inherent issues of CAM, so that it does not need any retraining or architectural modification (pooling needed in CAM!). Grad-CAM backpropagates to calculate and uses a fancier heuristic formula to calculate the pixel relevance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based on weights.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1E3439-C85E-480D-A7D5-1466A0E521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A1DF0FFB-0A63-43D8-A91B-ADC084A35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570" y="5066813"/>
            <a:ext cx="4446860" cy="142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6091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Several variations of CAM exist and are, these days, considered the most interesting direction for explaining </a:t>
            </a:r>
            <a:r>
              <a:rPr lang="en-US" dirty="0" err="1"/>
              <a:t>ConvNets</a:t>
            </a:r>
            <a:r>
              <a:rPr lang="en-US" dirty="0"/>
              <a:t>.</a:t>
            </a:r>
          </a:p>
          <a:p>
            <a:r>
              <a:rPr lang="en-US" b="1" dirty="0"/>
              <a:t>Guided Grad-CAM: </a:t>
            </a:r>
            <a:r>
              <a:rPr lang="en-US" dirty="0"/>
              <a:t>Combining the ideas of Guided backpropagation (mentioned earlier) and Grad-CAM together. Best of both worlds type of approach.</a:t>
            </a:r>
          </a:p>
        </p:txBody>
      </p:sp>
    </p:spTree>
    <p:extLst>
      <p:ext uri="{BB962C8B-B14F-4D97-AF65-F5344CB8AC3E}">
        <p14:creationId xmlns:p14="http://schemas.microsoft.com/office/powerpoint/2010/main" val="294809558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E3439-C85E-480D-A7D5-1466A0E52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Several variations of CAM exist and are, these days, considered the most interesting direction for explaining </a:t>
            </a:r>
            <a:r>
              <a:rPr lang="en-US" dirty="0" err="1"/>
              <a:t>ConvNets</a:t>
            </a:r>
            <a:r>
              <a:rPr lang="en-US" dirty="0"/>
              <a:t>.</a:t>
            </a:r>
          </a:p>
          <a:p>
            <a:r>
              <a:rPr lang="en-US" b="1" dirty="0"/>
              <a:t>Grad-CAM++: </a:t>
            </a:r>
            <a:r>
              <a:rPr lang="en-US" dirty="0"/>
              <a:t>Built on Grad-CAM, provides better visual explanations of CNN model predictions, in terms of better object localization as well as explaining occurrences of multiple object instances in a single image. A weighted combination of the positive partial derivatives of the last convolutional layer feature maps, with respect to a specific class score as weights, is used to generate a visual explanation for the corresponding class label.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755E76-160D-432E-8A1D-AC549FDD0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49" y="5729207"/>
            <a:ext cx="6813971" cy="1009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765B0F-109C-42A2-8BB9-FE0840D74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3" y="5729207"/>
            <a:ext cx="4260980" cy="95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56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  <a:p>
            <a:r>
              <a:rPr lang="en-US" dirty="0"/>
              <a:t>The Neural network on the right draws information from the photo legend and recognizes that this photographer likes to take pictures of horses…</a:t>
            </a:r>
          </a:p>
          <a:p>
            <a:r>
              <a:rPr lang="en-US" dirty="0"/>
              <a:t>That is a cognitive bias!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EAE8D-6B27-4A35-9EEE-257889D49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32517" r="59209" b="22721"/>
          <a:stretch/>
        </p:blipFill>
        <p:spPr>
          <a:xfrm>
            <a:off x="5938352" y="1690688"/>
            <a:ext cx="6253648" cy="40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720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F930748-F028-4F67-B59C-0FB879D38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2044700"/>
            <a:ext cx="119062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53011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898A0-89D1-45F6-AABC-848342013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advanced CAMs</a:t>
            </a:r>
            <a:br>
              <a:rPr lang="en-US" dirty="0"/>
            </a:br>
            <a:r>
              <a:rPr lang="en-US" dirty="0"/>
              <a:t>(case of image captioning?)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81539-1FF6-4D39-80B4-68DD9312C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89" y="1961278"/>
            <a:ext cx="11828826" cy="47287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46AB3D-A7CB-4200-A1CC-5666B6BCC46B}"/>
              </a:ext>
            </a:extLst>
          </p:cNvPr>
          <p:cNvSpPr/>
          <p:nvPr/>
        </p:nvSpPr>
        <p:spPr>
          <a:xfrm>
            <a:off x="1427584" y="4236101"/>
            <a:ext cx="3387012" cy="251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ECECB8-95D6-455E-8ED0-E4044DF51179}"/>
              </a:ext>
            </a:extLst>
          </p:cNvPr>
          <p:cNvSpPr/>
          <p:nvPr/>
        </p:nvSpPr>
        <p:spPr>
          <a:xfrm>
            <a:off x="7271656" y="4236101"/>
            <a:ext cx="3635829" cy="251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81CB2C-22C9-4FB5-B72F-94C258A24CCC}"/>
              </a:ext>
            </a:extLst>
          </p:cNvPr>
          <p:cNvSpPr/>
          <p:nvPr/>
        </p:nvSpPr>
        <p:spPr>
          <a:xfrm>
            <a:off x="1427583" y="6456786"/>
            <a:ext cx="3741575" cy="2519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26B3A8-F17B-4EDD-9E6B-BABA4F57B836}"/>
              </a:ext>
            </a:extLst>
          </p:cNvPr>
          <p:cNvSpPr/>
          <p:nvPr/>
        </p:nvSpPr>
        <p:spPr>
          <a:xfrm>
            <a:off x="6941976" y="6427563"/>
            <a:ext cx="4183223" cy="2811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22230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E1927-EEE9-4790-B3DC-87019A8C3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4" t="45715" r="76964" b="15238"/>
          <a:stretch/>
        </p:blipFill>
        <p:spPr>
          <a:xfrm>
            <a:off x="6428127" y="365125"/>
            <a:ext cx="5356436" cy="588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656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CF2499-BCB6-4786-BFE6-88836BEA8E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5" t="47891" r="46352" b="25715"/>
          <a:stretch/>
        </p:blipFill>
        <p:spPr>
          <a:xfrm>
            <a:off x="6485665" y="3573624"/>
            <a:ext cx="5550393" cy="31210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4C63D2-0E15-4BB6-B9A3-486C2AD5D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0" t="48300" r="74898" b="25986"/>
          <a:stretch/>
        </p:blipFill>
        <p:spPr>
          <a:xfrm>
            <a:off x="6993522" y="272989"/>
            <a:ext cx="4534677" cy="31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76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Reliability or Robustness: </a:t>
            </a:r>
            <a:r>
              <a:rPr lang="en-US" dirty="0"/>
              <a:t>Ensuring that small changes in the input do not lead to large changes in the prediction.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0FB31B-202C-415A-BC70-3F9828EF5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1" t="32517" r="59209" b="22721"/>
          <a:stretch/>
        </p:blipFill>
        <p:spPr>
          <a:xfrm>
            <a:off x="5938352" y="1690688"/>
            <a:ext cx="6253648" cy="401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76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Reliability or Robustness: </a:t>
            </a:r>
            <a:r>
              <a:rPr lang="en-US" dirty="0"/>
              <a:t>Ensuring that small changes in the input do not lead to large changes in the prediction.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09543-909A-4835-B096-2B4D2DDC7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45" t="47891" r="46352" b="25715"/>
          <a:stretch/>
        </p:blipFill>
        <p:spPr>
          <a:xfrm>
            <a:off x="6485665" y="3573624"/>
            <a:ext cx="5550393" cy="31210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E495A1-CFE4-467B-90F2-2DF8E6865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80" t="48300" r="74898" b="25986"/>
          <a:stretch/>
        </p:blipFill>
        <p:spPr>
          <a:xfrm>
            <a:off x="6993522" y="272989"/>
            <a:ext cx="4534677" cy="310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384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Causality: </a:t>
            </a:r>
            <a:r>
              <a:rPr lang="en-US" dirty="0"/>
              <a:t>Check that only causal relationships are picked up. No cognitive biases.</a:t>
            </a:r>
          </a:p>
          <a:p>
            <a:r>
              <a:rPr lang="en-US" b="1" dirty="0"/>
              <a:t>Reliability or Robustness: </a:t>
            </a:r>
            <a:r>
              <a:rPr lang="en-US" dirty="0"/>
              <a:t>Ensuring that small changes in the input do not lead to large changes in the prediction.</a:t>
            </a:r>
          </a:p>
          <a:p>
            <a:r>
              <a:rPr lang="en-US" b="1" dirty="0"/>
              <a:t>Privacy: </a:t>
            </a:r>
            <a:r>
              <a:rPr lang="en-US" dirty="0"/>
              <a:t>Ensuring that sensitive information in the data is protected.</a:t>
            </a:r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F9E90-86E5-4DC7-BD12-FD5E44BF7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154" y="2050641"/>
            <a:ext cx="5668345" cy="377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27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8BD3C-9D76-46A1-9A17-E56E468BD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#3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6DAC9-2A9B-4CA1-A8B2-A3BA937841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Fairness: </a:t>
            </a:r>
            <a:r>
              <a:rPr lang="en-US" dirty="0"/>
              <a:t>Ensuring that predictions are unbiased and do not implicitly or explicitly discriminate against underrepresented groups.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An interpretable model can tell you why it has decided that a certain person should not get a loan, and it becomes easier for a human to judge whether the decision is based on a learned demographic (e.g. racial) bias.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24C871-8924-4A4B-A57C-D2BC7E8CD8AA}"/>
              </a:ext>
            </a:extLst>
          </p:cNvPr>
          <p:cNvSpPr txBox="1"/>
          <p:nvPr/>
        </p:nvSpPr>
        <p:spPr>
          <a:xfrm>
            <a:off x="7159688" y="5784989"/>
            <a:ext cx="41755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2"/>
              </a:rPr>
              <a:t>https://www.nature.com/articles/d41586-019-03228-6</a:t>
            </a:r>
            <a:r>
              <a:rPr lang="en-GB" sz="20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9E06B-72B4-4C6D-9367-8F6C30326E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95" t="31020" r="27525" b="36463"/>
          <a:stretch/>
        </p:blipFill>
        <p:spPr>
          <a:xfrm>
            <a:off x="6396212" y="532568"/>
            <a:ext cx="5702481" cy="18467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21F29-A8FB-4976-9AAB-B901488B18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74" y="2379306"/>
            <a:ext cx="4954555" cy="330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94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families of interpretability methods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B4A402-8184-44EA-9A7F-523D9158C7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3D8E2-DA6D-4E37-ADAE-B8D50CBB7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3" t="26621" r="26913" b="32245"/>
          <a:stretch/>
        </p:blipFill>
        <p:spPr>
          <a:xfrm>
            <a:off x="581608" y="1478671"/>
            <a:ext cx="11028784" cy="50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30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12, an informative lecture </a:t>
            </a:r>
            <a:r>
              <a:rPr lang="en-US"/>
              <a:t>about interpretability and AI ethics)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</a:t>
            </a:r>
            <a:r>
              <a:rPr lang="en-US" b="1" dirty="0"/>
              <a:t>interpretability</a:t>
            </a:r>
            <a:r>
              <a:rPr lang="en-US" dirty="0"/>
              <a:t> and why is it necessary?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examples of </a:t>
            </a:r>
            <a:r>
              <a:rPr lang="en-US" b="1" dirty="0"/>
              <a:t>models</a:t>
            </a:r>
            <a:r>
              <a:rPr lang="en-US" dirty="0"/>
              <a:t> </a:t>
            </a:r>
            <a:r>
              <a:rPr lang="en-US" b="1" dirty="0"/>
              <a:t>mistakes</a:t>
            </a:r>
            <a:r>
              <a:rPr lang="en-US" dirty="0"/>
              <a:t> and </a:t>
            </a:r>
            <a:r>
              <a:rPr lang="en-US" b="1" dirty="0"/>
              <a:t>biases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great</a:t>
            </a:r>
            <a:r>
              <a:rPr lang="en-US" dirty="0"/>
              <a:t> </a:t>
            </a:r>
            <a:r>
              <a:rPr lang="en-US" b="1" dirty="0"/>
              <a:t>families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algorithms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interpretability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t-SNE</a:t>
            </a:r>
            <a:r>
              <a:rPr lang="en-US" dirty="0"/>
              <a:t> algorithm and how can it help to interpret a model?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maximization</a:t>
            </a:r>
            <a:r>
              <a:rPr lang="en-US" dirty="0"/>
              <a:t> </a:t>
            </a:r>
            <a:r>
              <a:rPr lang="en-US" b="1" dirty="0"/>
              <a:t>algorithm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569CB8-E949-43D3-894A-BF5729C9C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are </a:t>
            </a:r>
            <a:r>
              <a:rPr lang="en-US" b="1" dirty="0"/>
              <a:t>occlusion-based</a:t>
            </a:r>
            <a:r>
              <a:rPr lang="en-US" dirty="0"/>
              <a:t> </a:t>
            </a:r>
            <a:r>
              <a:rPr lang="en-US" b="1" dirty="0"/>
              <a:t>approaches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are </a:t>
            </a:r>
            <a:r>
              <a:rPr lang="en-US" b="1" dirty="0"/>
              <a:t>gradient-based</a:t>
            </a:r>
            <a:r>
              <a:rPr lang="en-US" dirty="0"/>
              <a:t> </a:t>
            </a:r>
            <a:r>
              <a:rPr lang="en-US" b="1" dirty="0"/>
              <a:t>approaches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interpretability</a:t>
            </a:r>
            <a:r>
              <a:rPr lang="en-US" dirty="0"/>
              <a:t> and their limits?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is the </a:t>
            </a:r>
            <a:r>
              <a:rPr lang="en-US" b="1" dirty="0"/>
              <a:t>LIME</a:t>
            </a:r>
            <a:r>
              <a:rPr lang="en-US" dirty="0"/>
              <a:t> algorithm?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is the </a:t>
            </a:r>
            <a:r>
              <a:rPr lang="en-US" b="1" dirty="0"/>
              <a:t>guided</a:t>
            </a:r>
            <a:r>
              <a:rPr lang="en-US" dirty="0"/>
              <a:t> </a:t>
            </a:r>
            <a:r>
              <a:rPr lang="en-US" b="1" dirty="0"/>
              <a:t>backpropagation</a:t>
            </a:r>
            <a:r>
              <a:rPr lang="en-US" dirty="0"/>
              <a:t> </a:t>
            </a:r>
            <a:r>
              <a:rPr lang="en-US" b="1" dirty="0"/>
              <a:t>algorithm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What is the </a:t>
            </a:r>
            <a:r>
              <a:rPr lang="en-US" b="1" dirty="0"/>
              <a:t>LRP</a:t>
            </a:r>
            <a:r>
              <a:rPr lang="en-US" dirty="0"/>
              <a:t> </a:t>
            </a:r>
            <a:r>
              <a:rPr lang="en-US" b="1" dirty="0"/>
              <a:t>algorithm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6"/>
            </a:pPr>
            <a:r>
              <a:rPr lang="en-US" dirty="0"/>
              <a:t>(What are </a:t>
            </a: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questions</a:t>
            </a:r>
            <a:r>
              <a:rPr lang="en-US" dirty="0"/>
              <a:t> in research in interpretability?)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families of interpretability methods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F083-5AE8-4C9F-B0EA-F094336A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Explaining a single decision: </a:t>
            </a:r>
            <a:r>
              <a:rPr lang="en-US" dirty="0"/>
              <a:t>this first class of methods attempts to understand how the data is interpreted by the model.</a:t>
            </a:r>
            <a:endParaRPr lang="en-GB" dirty="0"/>
          </a:p>
          <a:p>
            <a:r>
              <a:rPr lang="en-US" dirty="0"/>
              <a:t>Which part of the image is used for the decision?</a:t>
            </a:r>
          </a:p>
          <a:p>
            <a:r>
              <a:rPr lang="en-US" dirty="0"/>
              <a:t>Which image would maximize this particular class?</a:t>
            </a:r>
          </a:p>
          <a:p>
            <a:r>
              <a:rPr lang="en-US" dirty="0"/>
              <a:t>Which part of the image would have to be modified to affect the decision?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3D8E2-DA6D-4E37-ADAE-B8D50CBB7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3" t="26621" r="26913" b="32245"/>
          <a:stretch/>
        </p:blipFill>
        <p:spPr>
          <a:xfrm>
            <a:off x="6323316" y="2621901"/>
            <a:ext cx="5784709" cy="26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067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two families of interpretability methods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F083-5AE8-4C9F-B0EA-F094336A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Understanding the model: </a:t>
            </a:r>
            <a:r>
              <a:rPr lang="en-US" dirty="0"/>
              <a:t>this second class of methods focuses on understanding the meaning of trained parameters in the models.</a:t>
            </a:r>
          </a:p>
          <a:p>
            <a:r>
              <a:rPr lang="en-US" dirty="0"/>
              <a:t>What is this neuron computing?</a:t>
            </a:r>
          </a:p>
          <a:p>
            <a:r>
              <a:rPr lang="en-US" dirty="0"/>
              <a:t>What feature is this convolution filter checking?</a:t>
            </a:r>
          </a:p>
          <a:p>
            <a:r>
              <a:rPr lang="en-US" dirty="0"/>
              <a:t>Etc.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73D8E2-DA6D-4E37-ADAE-B8D50CBB70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3" t="26621" r="26913" b="32245"/>
          <a:stretch/>
        </p:blipFill>
        <p:spPr>
          <a:xfrm>
            <a:off x="6323316" y="2621901"/>
            <a:ext cx="5784709" cy="263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66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1F5C-4D1F-4ADF-84B9-4658F5410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to be discussed in this class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EF083-5AE8-4C9F-B0EA-F094336A21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t-SNE</a:t>
            </a:r>
          </a:p>
          <a:p>
            <a:r>
              <a:rPr lang="en-US" dirty="0"/>
              <a:t>Dataset evaluation</a:t>
            </a:r>
          </a:p>
          <a:p>
            <a:r>
              <a:rPr lang="en-US" dirty="0"/>
              <a:t>Gradient maps and gradient-input maps</a:t>
            </a:r>
            <a:endParaRPr lang="en-GB" dirty="0"/>
          </a:p>
          <a:p>
            <a:r>
              <a:rPr lang="en-US" dirty="0"/>
              <a:t>LIME</a:t>
            </a:r>
          </a:p>
          <a:p>
            <a:r>
              <a:rPr lang="en-US" dirty="0"/>
              <a:t>Occlusion-based methods</a:t>
            </a:r>
          </a:p>
          <a:p>
            <a:r>
              <a:rPr lang="en-US" dirty="0"/>
              <a:t>Activation maximization on samples</a:t>
            </a:r>
          </a:p>
          <a:p>
            <a:r>
              <a:rPr lang="en-US" dirty="0"/>
              <a:t>Activation maximization on layers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AC6DA5-11DB-4BC2-BF36-CCA6333C29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Guided back-propagation</a:t>
            </a:r>
          </a:p>
          <a:p>
            <a:r>
              <a:rPr lang="en-US" dirty="0"/>
              <a:t>LRP</a:t>
            </a:r>
            <a:endParaRPr lang="en-GB" dirty="0"/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we will not have time to explore the implementation of said methods, and that is alright!</a:t>
            </a:r>
          </a:p>
          <a:p>
            <a:r>
              <a:rPr lang="en-US" dirty="0"/>
              <a:t>Mostly interested in the intuition and general discussion of this topic anyway!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2826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9041" cy="1325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Reminder: Principal Component Analysis (</a:t>
            </a:r>
            <a:r>
              <a:rPr lang="en-US" dirty="0">
                <a:solidFill>
                  <a:srgbClr val="00B050"/>
                </a:solidFill>
              </a:rPr>
              <a:t>PCA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A455A-A030-4D53-BA21-77B5683976F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71189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In machine learning, </a:t>
                </a:r>
                <a:r>
                  <a:rPr lang="en-US" b="1" dirty="0">
                    <a:solidFill>
                      <a:srgbClr val="00B050"/>
                    </a:solidFill>
                  </a:rPr>
                  <a:t>PCA</a:t>
                </a:r>
                <a:r>
                  <a:rPr lang="en-US" dirty="0"/>
                  <a:t> is a </a:t>
                </a:r>
                <a:r>
                  <a:rPr lang="en-US" b="1" dirty="0"/>
                  <a:t>linear</a:t>
                </a:r>
                <a:r>
                  <a:rPr lang="en-US" dirty="0"/>
                  <a:t> </a:t>
                </a:r>
                <a:r>
                  <a:rPr lang="en-US" b="1" dirty="0"/>
                  <a:t>dimension</a:t>
                </a:r>
                <a:r>
                  <a:rPr lang="en-US" dirty="0"/>
                  <a:t> </a:t>
                </a:r>
                <a:r>
                  <a:rPr lang="en-US" b="1" dirty="0"/>
                  <a:t>reduction</a:t>
                </a:r>
                <a:r>
                  <a:rPr lang="en-US" dirty="0"/>
                  <a:t> </a:t>
                </a:r>
                <a:r>
                  <a:rPr lang="en-US" b="1" dirty="0"/>
                  <a:t>technique</a:t>
                </a:r>
                <a:r>
                  <a:rPr lang="en-US" dirty="0"/>
                  <a:t> that seeks to maximize variance and preserves large pairwise distances.</a:t>
                </a:r>
              </a:p>
              <a:p>
                <a:pPr marL="0" indent="0">
                  <a:buNone/>
                </a:pPr>
                <a:r>
                  <a:rPr lang="en-US" dirty="0"/>
                  <a:t>The principal components of a collection of samples of dimension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is a sequence of direction vectors.</a:t>
                </a:r>
              </a:p>
              <a:p>
                <a:pPr marL="0" indent="0">
                  <a:buNone/>
                </a:pPr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vector is the direction of a line that best fits the data, while being orthogonal to the previous</a:t>
                </a:r>
                <a:br>
                  <a:rPr lang="en-US" dirty="0"/>
                </a:br>
                <a:r>
                  <a:rPr lang="en-US" dirty="0"/>
                  <a:t>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)-</a:t>
                </a:r>
                <a:r>
                  <a:rPr lang="en-US" dirty="0" err="1"/>
                  <a:t>th</a:t>
                </a:r>
                <a:r>
                  <a:rPr lang="en-US" dirty="0"/>
                  <a:t> vectors.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2A455A-A030-4D53-BA21-77B5683976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711890" cy="5032375"/>
              </a:xfrm>
              <a:blipFill>
                <a:blip r:embed="rId2"/>
                <a:stretch>
                  <a:fillRect l="-2244" t="-1937" r="-9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593F056-A19F-44C5-9916-A70194AE57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789" y="1357606"/>
            <a:ext cx="5500394" cy="550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64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t-SNE, a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455A-A030-4D53-BA21-77B568397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t-SNE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/>
              <a:t>t-Distributed Stochastic Neighbor Embedding (</a:t>
            </a:r>
            <a:r>
              <a:rPr lang="en-US" b="1" dirty="0">
                <a:solidFill>
                  <a:srgbClr val="00B050"/>
                </a:solidFill>
              </a:rPr>
              <a:t>t-SNE</a:t>
            </a:r>
            <a:r>
              <a:rPr lang="en-US" b="1" dirty="0"/>
              <a:t>) </a:t>
            </a:r>
            <a:r>
              <a:rPr lang="en-US" dirty="0"/>
              <a:t>is an unsupervised, non-linear technique primarily used for data exploration and visualizing high-dimensional data.</a:t>
            </a:r>
          </a:p>
          <a:p>
            <a:pPr marL="0" indent="0">
              <a:buNone/>
            </a:pPr>
            <a:r>
              <a:rPr lang="en-US" b="1" dirty="0"/>
              <a:t>In simpler terms, t-SNE gives you a feel or intuition of how the data is arranged in a high-dimensional space.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t-SNE differs from PCA by preserving only the small pairwise distances or local similarities, whereas PCA is concerned with preserving large pairwise distances to maximize variance.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96121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t-SNE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455A-A030-4D53-BA21-77B568397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t-SNE algorithm calculates a </a:t>
            </a:r>
            <a:r>
              <a:rPr lang="en-US" b="1" dirty="0"/>
              <a:t>similarity</a:t>
            </a:r>
            <a:r>
              <a:rPr lang="en-US" dirty="0"/>
              <a:t> </a:t>
            </a:r>
            <a:r>
              <a:rPr lang="en-US" b="1" dirty="0"/>
              <a:t>measure</a:t>
            </a:r>
            <a:r>
              <a:rPr lang="en-US" dirty="0"/>
              <a:t> </a:t>
            </a:r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pairs</a:t>
            </a:r>
            <a:r>
              <a:rPr lang="en-US" dirty="0"/>
              <a:t> of instances in the high dimensional space and in the low dimensional space.</a:t>
            </a:r>
          </a:p>
          <a:p>
            <a:pPr marL="0" indent="0">
              <a:buNone/>
            </a:pPr>
            <a:r>
              <a:rPr lang="en-US" dirty="0"/>
              <a:t>It then tries to optimize these two similarity measures using a cost function.</a:t>
            </a:r>
          </a:p>
          <a:p>
            <a:pPr marL="0" indent="0">
              <a:buNone/>
            </a:pPr>
            <a:r>
              <a:rPr lang="en-GB" b="1" dirty="0"/>
              <a:t>Objective: </a:t>
            </a:r>
            <a:r>
              <a:rPr lang="en-GB" dirty="0"/>
              <a:t>given N datapoints, create N 2-D embeddings according to their similarities.</a:t>
            </a:r>
          </a:p>
        </p:txBody>
      </p:sp>
    </p:spTree>
    <p:extLst>
      <p:ext uri="{BB962C8B-B14F-4D97-AF65-F5344CB8AC3E}">
        <p14:creationId xmlns:p14="http://schemas.microsoft.com/office/powerpoint/2010/main" val="3350842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2792-1FA8-490F-876E-CCF54431D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t-SNE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A455A-A030-4D53-BA21-77B5683976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t-SNE algorithm calculates a </a:t>
            </a:r>
            <a:r>
              <a:rPr lang="en-US" b="1" dirty="0"/>
              <a:t>similarity</a:t>
            </a:r>
            <a:r>
              <a:rPr lang="en-US" dirty="0"/>
              <a:t> </a:t>
            </a:r>
            <a:r>
              <a:rPr lang="en-US" b="1" dirty="0"/>
              <a:t>measure</a:t>
            </a:r>
            <a:r>
              <a:rPr lang="en-US" dirty="0"/>
              <a:t> </a:t>
            </a:r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pairs</a:t>
            </a:r>
            <a:r>
              <a:rPr lang="en-US" dirty="0"/>
              <a:t> of instances in the high dimensional space and in the low dimensional space.</a:t>
            </a:r>
          </a:p>
          <a:p>
            <a:pPr marL="0" indent="0">
              <a:buNone/>
            </a:pPr>
            <a:r>
              <a:rPr lang="en-US" dirty="0"/>
              <a:t>It then tries to optimize these two similarity measures using a cost function.</a:t>
            </a:r>
          </a:p>
          <a:p>
            <a:pPr marL="0" indent="0">
              <a:buNone/>
            </a:pPr>
            <a:r>
              <a:rPr lang="en-GB" b="1" dirty="0"/>
              <a:t>Objective: </a:t>
            </a:r>
            <a:r>
              <a:rPr lang="en-GB" dirty="0"/>
              <a:t>given N datapoints, create N 2-D embeddings according to their similarities.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1A616-4AF0-4081-8463-9CE65E215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t-SNE method can be broken down in three steps.</a:t>
            </a:r>
          </a:p>
          <a:p>
            <a:r>
              <a:rPr lang="en-US" b="1" dirty="0"/>
              <a:t>Step 1: </a:t>
            </a:r>
            <a:r>
              <a:rPr lang="en-US" dirty="0"/>
              <a:t>Gaussian distribution between samples in high-dimension space.</a:t>
            </a:r>
          </a:p>
          <a:p>
            <a:r>
              <a:rPr lang="en-US" b="1" dirty="0"/>
              <a:t>Step 2: </a:t>
            </a:r>
            <a:r>
              <a:rPr lang="en-US" dirty="0"/>
              <a:t>Cauchy distribution between representations in low-dimension space.</a:t>
            </a:r>
          </a:p>
          <a:p>
            <a:r>
              <a:rPr lang="en-US" b="1" dirty="0"/>
              <a:t>Step 3: </a:t>
            </a:r>
            <a:r>
              <a:rPr lang="en-US" dirty="0"/>
              <a:t>Minimize the KL divergence between both distributions.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3190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59D4BE8-7F20-410E-9D49-3A6BB9101F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00" t="22585" r="43521" b="13469"/>
          <a:stretch/>
        </p:blipFill>
        <p:spPr>
          <a:xfrm>
            <a:off x="2858278" y="3364"/>
            <a:ext cx="6475444" cy="685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237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23261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CC08C-1437-48DB-812A-F1D938FA2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9" t="28571" r="26990" b="16598"/>
          <a:stretch/>
        </p:blipFill>
        <p:spPr>
          <a:xfrm>
            <a:off x="483637" y="0"/>
            <a:ext cx="11224725" cy="69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4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D106-5EF1-4E56-915F-A8BBE2BF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interpretability? (or eq. Explainability)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1B2BB7-5033-40DC-9F04-2278FC428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Interpretability</a:t>
            </a:r>
            <a:r>
              <a:rPr lang="en-US" b="1" dirty="0"/>
              <a:t> in Neural Networks):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Interpretability</a:t>
            </a:r>
            <a:r>
              <a:rPr lang="en-US" b="1" dirty="0"/>
              <a:t> is the degree to which a human can understand the cause of a decision, i.e. the degree to which a human can consistently predict the model's result.</a:t>
            </a:r>
          </a:p>
          <a:p>
            <a:pPr marL="0" indent="0">
              <a:buNone/>
            </a:pPr>
            <a:r>
              <a:rPr lang="en-US" dirty="0"/>
              <a:t>The higher the interpretability of a machine learning model, the easier it is for someone to comprehend why certain decisions or predictions have been made.</a:t>
            </a:r>
          </a:p>
          <a:p>
            <a:pPr marL="0" indent="0">
              <a:buNone/>
            </a:pPr>
            <a:r>
              <a:rPr lang="en-US" dirty="0"/>
              <a:t>Typically, a model is more interpretable than another model if its decisions are easier for a human to comprehend than decisions from the other model.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9454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54336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2F673-EC1B-4C06-A38A-5DDBC9C072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46" t="24652" r="31887" b="15647"/>
          <a:stretch/>
        </p:blipFill>
        <p:spPr>
          <a:xfrm>
            <a:off x="2181808" y="106842"/>
            <a:ext cx="7828384" cy="664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11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</a:p>
          <a:p>
            <a:r>
              <a:rPr lang="en-US" dirty="0"/>
              <a:t>Forget that low-dimensional metric spaces cannot capture non-metric similarities.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9027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Dos and Don’ts for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</a:t>
            </a:r>
          </a:p>
          <a:p>
            <a:r>
              <a:rPr lang="en-US" dirty="0"/>
              <a:t>Use it on your dataset and trained model outputs!</a:t>
            </a:r>
          </a:p>
          <a:p>
            <a:r>
              <a:rPr lang="en-US" dirty="0"/>
              <a:t>Use t-SNE to get some qualitative hypotheses on what your features capture.</a:t>
            </a:r>
          </a:p>
          <a:p>
            <a:r>
              <a:rPr lang="en-US" dirty="0"/>
              <a:t>Use t-SNE to get insights as to whether or not the data is separable in the first place (if not, very little hope to train a classifier!)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8B32F2-ECBA-4EEE-85FC-9D81683BF2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</a:t>
            </a:r>
          </a:p>
          <a:p>
            <a:r>
              <a:rPr lang="en-US" dirty="0"/>
              <a:t>Present a "proof by t-SNE": your map is not the data!</a:t>
            </a:r>
          </a:p>
          <a:p>
            <a:r>
              <a:rPr lang="en-US" dirty="0"/>
              <a:t>Attempt to interpret distances between points in the t-SNE visualization.</a:t>
            </a:r>
          </a:p>
          <a:p>
            <a:r>
              <a:rPr lang="en-US" dirty="0"/>
              <a:t>Forget that low-dimensional metric spaces cannot capture non-metric similarities.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131AC-F8E4-4E82-899C-00873F9876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26" t="24652" r="30970" b="15238"/>
          <a:stretch/>
        </p:blipFill>
        <p:spPr>
          <a:xfrm>
            <a:off x="1558212" y="123145"/>
            <a:ext cx="8658808" cy="665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6725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conclude about t-SNE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8215-9EE5-43C2-AED0-7E4013B48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t-SNE is a valuable tool in generating hypotheses and understanding.</a:t>
            </a:r>
          </a:p>
          <a:p>
            <a:r>
              <a:rPr lang="en-US" dirty="0"/>
              <a:t>However, it does not produce conclusive evidence.</a:t>
            </a:r>
          </a:p>
          <a:p>
            <a:endParaRPr lang="en-US" dirty="0"/>
          </a:p>
          <a:p>
            <a:r>
              <a:rPr lang="en-GB" dirty="0"/>
              <a:t>This is automatically done with libraries such as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r>
              <a:rPr lang="en-GB" dirty="0"/>
              <a:t>For instance, see</a:t>
            </a:r>
            <a:br>
              <a:rPr lang="en-GB" dirty="0"/>
            </a:br>
            <a:r>
              <a:rPr lang="en-GB" dirty="0">
                <a:hlinkClick r:id="rId2"/>
              </a:rPr>
              <a:t>https://scikit-learn.org/stable/modules/generated/sklearn.manifold.TSNE.html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512316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Consider the images in your dataset and a trained model.</a:t>
                </a:r>
              </a:p>
              <a:p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find the 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 (and maybe the bottom-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images) in your dataset with maximal scores for this class probability.</a:t>
                </a:r>
              </a:p>
              <a:p>
                <a:r>
                  <a:rPr lang="en-US" dirty="0"/>
                  <a:t>Can also be done with certain neurons/layers instead of the outputs to identify the images that seem to activate a given neuron/layer the most.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9842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Consider the images in your dataset and a trained model.</a:t>
                </a:r>
              </a:p>
              <a:p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find the top-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 (and maybe the bottom-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images) in your dataset with maximal scores for this class probability.</a:t>
                </a:r>
              </a:p>
              <a:p>
                <a:r>
                  <a:rPr lang="en-US" dirty="0"/>
                  <a:t>Can also be done with certain neurons/layers instead of the outputs to identify the images that seem to activate a given neuron/layer the most.</a:t>
                </a:r>
              </a:p>
              <a:p>
                <a:endParaRPr lang="en-US" dirty="0"/>
              </a:p>
              <a:p>
                <a:r>
                  <a:rPr lang="en-US" b="1" dirty="0"/>
                  <a:t>Question: </a:t>
                </a:r>
                <a:r>
                  <a:rPr lang="en-US" dirty="0"/>
                  <a:t>if the top-K images which maximally activate the outputs of my CNN layer #10 in my </a:t>
                </a:r>
                <a:r>
                  <a:rPr lang="en-US" dirty="0" err="1"/>
                  <a:t>ResNet</a:t>
                </a:r>
                <a:r>
                  <a:rPr lang="en-US" dirty="0"/>
                  <a:t> are dog images, does it mean that this layer is detecting dogs?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03F4A8-7011-40B9-8B4C-CEF77DA0DE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08765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F4A8-7011-40B9-8B4C-CEF77DA0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if the top-K images which maximally activate the outputs of my CNN layer #10 in my </a:t>
            </a:r>
            <a:r>
              <a:rPr lang="en-US" dirty="0" err="1"/>
              <a:t>ResNet</a:t>
            </a:r>
            <a:r>
              <a:rPr lang="en-US" dirty="0"/>
              <a:t> are dog images, does it mean that this layer is detecting dogs?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1DE89-C87E-47A9-BD0E-76B5A466A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22" t="29235" r="23088" b="32381"/>
          <a:stretch/>
        </p:blipFill>
        <p:spPr>
          <a:xfrm>
            <a:off x="2230016" y="3177074"/>
            <a:ext cx="808202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3255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557D7-3866-473E-9489-C254C7141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Analyzing features via dataset evaluation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3F4A8-7011-40B9-8B4C-CEF77DA0DE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if the top-K images which maximally activate the outputs of my CNN layer #10 in my </a:t>
            </a:r>
            <a:r>
              <a:rPr lang="en-US" dirty="0" err="1"/>
              <a:t>ResNet</a:t>
            </a:r>
            <a:r>
              <a:rPr lang="en-US" dirty="0"/>
              <a:t> are dog images, does it mean that this layer is detecting dogs?</a:t>
            </a:r>
          </a:p>
          <a:p>
            <a:endParaRPr lang="en-US" dirty="0"/>
          </a:p>
          <a:p>
            <a:r>
              <a:rPr lang="en-US" dirty="0"/>
              <a:t>This is simple to implement, but does not show much.</a:t>
            </a:r>
          </a:p>
          <a:p>
            <a:r>
              <a:rPr lang="en-US" b="1" dirty="0"/>
              <a:t>This does not show what features your model has learned.</a:t>
            </a:r>
          </a:p>
          <a:p>
            <a:r>
              <a:rPr lang="en-US" b="1" dirty="0"/>
              <a:t>It simply shows what your model seems to be focusing on in your given dataset.</a:t>
            </a:r>
            <a:endParaRPr lang="en-US" dirty="0"/>
          </a:p>
          <a:p>
            <a:r>
              <a:rPr lang="en-US" dirty="0"/>
              <a:t>Need something more sophisticated.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5070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trained model.</a:t>
                </a:r>
              </a:p>
              <a:p>
                <a:r>
                  <a:rPr lang="en-US" b="1" dirty="0"/>
                  <a:t>Question: </a:t>
                </a:r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e.g. dog, what would be the most “doggish” image one could give to our model?</a:t>
                </a:r>
              </a:p>
              <a:p>
                <a:endParaRPr lang="en-US" dirty="0"/>
              </a:p>
              <a:p>
                <a:r>
                  <a:rPr lang="en-US" dirty="0"/>
                  <a:t>This is what </a:t>
                </a:r>
                <a:r>
                  <a:rPr lang="en-US" b="1" dirty="0"/>
                  <a:t>activation</a:t>
                </a:r>
                <a:r>
                  <a:rPr lang="en-US" dirty="0"/>
                  <a:t> </a:t>
                </a:r>
                <a:r>
                  <a:rPr lang="en-US" b="1" dirty="0"/>
                  <a:t>maximization</a:t>
                </a:r>
                <a:r>
                  <a:rPr lang="en-US" dirty="0"/>
                  <a:t> does.</a:t>
                </a:r>
              </a:p>
              <a:p>
                <a:r>
                  <a:rPr lang="en-US" b="1" dirty="0"/>
                  <a:t>Find the 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, which maximizes a certain output of interest (either a final probability class or the output of a layer).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4285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0D106-5EF1-4E56-915F-A8BBE2BF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interpretability?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CFEE5D-F42B-4252-89BA-ADC26521F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are many reasons why we need interpretability.</a:t>
            </a:r>
          </a:p>
          <a:p>
            <a:r>
              <a:rPr lang="en-US" dirty="0"/>
              <a:t>(</a:t>
            </a:r>
            <a:r>
              <a:rPr lang="en-US" b="1" dirty="0"/>
              <a:t>Reason #0: </a:t>
            </a:r>
            <a:r>
              <a:rPr lang="en-US" dirty="0"/>
              <a:t>Because humans are easily scared by things they do not understand and do not like things that are not easily explainable.)</a:t>
            </a:r>
          </a:p>
          <a:p>
            <a:r>
              <a:rPr lang="en-US" b="1" dirty="0"/>
              <a:t>Reason #1: </a:t>
            </a:r>
            <a:r>
              <a:rPr lang="en-US" dirty="0"/>
              <a:t>Improving Neural Networks decisions and training methods.</a:t>
            </a:r>
          </a:p>
          <a:p>
            <a:r>
              <a:rPr lang="en-US" b="1" dirty="0"/>
              <a:t>Reason #2: </a:t>
            </a:r>
            <a:r>
              <a:rPr lang="en-US" dirty="0"/>
              <a:t>Confirming what a Neural Network has learnt and what it seems to implement to reach a decision.</a:t>
            </a:r>
          </a:p>
          <a:p>
            <a:r>
              <a:rPr lang="en-US" b="1" dirty="0"/>
              <a:t>Reason #3: </a:t>
            </a:r>
            <a:r>
              <a:rPr lang="en-US" dirty="0"/>
              <a:t>Identify the reasons for mistakes and cognitive biases in the decisions of a Neural Network in an attempt to fix them.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9155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92EE516-8946-429F-94D8-F1EEB6022FC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825624"/>
                <a:ext cx="5257800" cy="5032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Find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which maximizes a certain output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e.g. loss for class c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r>
                  <a:rPr lang="en-US" dirty="0"/>
                  <a:t>Start from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(either noise or maximal candidate in dataset).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92EE516-8946-429F-94D8-F1EEB6022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25624"/>
                <a:ext cx="5257800" cy="5032375"/>
              </a:xfrm>
              <a:prstGeom prst="rect">
                <a:avLst/>
              </a:prstGeom>
              <a:blipFill>
                <a:blip r:embed="rId2"/>
                <a:stretch>
                  <a:fillRect l="-2088" t="-1937" r="-24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0058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Find the input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which maximizes a certain output of interest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, e.g. loss for class c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Start from image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(either noise or maximal candidate in dataset).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088" t="-1937" r="-24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37BD0C9-62CE-4873-8ED3-F21053D1083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Produce new candidate, like in attacks, except this time we attempt to produce the best sample for a given class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Iterate for given number of iterations or convergence.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37BD0C9-62CE-4873-8ED3-F21053D10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27495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E89E3D-21D9-4FCE-9C43-CA9252725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61" t="49393" r="51556" b="32926"/>
          <a:stretch/>
        </p:blipFill>
        <p:spPr>
          <a:xfrm>
            <a:off x="190961" y="3852312"/>
            <a:ext cx="11810078" cy="26405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A5758B-8FEC-4F63-A8EE-2313BDD834D5}"/>
              </a:ext>
            </a:extLst>
          </p:cNvPr>
          <p:cNvSpPr txBox="1"/>
          <p:nvPr/>
        </p:nvSpPr>
        <p:spPr>
          <a:xfrm>
            <a:off x="1922106" y="2230016"/>
            <a:ext cx="8556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Example: </a:t>
            </a:r>
            <a:r>
              <a:rPr lang="en-US" sz="3600" dirty="0"/>
              <a:t>what would be the most flower-</a:t>
            </a:r>
            <a:r>
              <a:rPr lang="en-US" sz="3600" dirty="0" err="1"/>
              <a:t>ish</a:t>
            </a:r>
            <a:r>
              <a:rPr lang="en-US" sz="3600" dirty="0"/>
              <a:t> image for a given network?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17643664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A5758B-8FEC-4F63-A8EE-2313BDD834D5}"/>
              </a:ext>
            </a:extLst>
          </p:cNvPr>
          <p:cNvSpPr txBox="1"/>
          <p:nvPr/>
        </p:nvSpPr>
        <p:spPr>
          <a:xfrm>
            <a:off x="1817914" y="1690688"/>
            <a:ext cx="85561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Also works with CNN layer outputs!</a:t>
            </a:r>
          </a:p>
          <a:p>
            <a:pPr algn="ctr"/>
            <a:r>
              <a:rPr lang="en-US" sz="3600" b="1" dirty="0"/>
              <a:t>Example:</a:t>
            </a:r>
            <a:r>
              <a:rPr lang="en-US" sz="3600" dirty="0"/>
              <a:t> Is layer 4b:409 in </a:t>
            </a:r>
            <a:r>
              <a:rPr lang="en-US" sz="3600" dirty="0" err="1"/>
              <a:t>ResNet</a:t>
            </a:r>
            <a:r>
              <a:rPr lang="en-US" sz="3600" dirty="0"/>
              <a:t> detecting dog features in images?</a:t>
            </a:r>
            <a:endParaRPr lang="en-GB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A9902-DBF8-4380-94BA-C732452C5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37" t="29235" r="23088" b="32381"/>
          <a:stretch/>
        </p:blipFill>
        <p:spPr>
          <a:xfrm>
            <a:off x="237774" y="3429000"/>
            <a:ext cx="11716452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044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E7E6D4-4705-4AB4-B427-4FA525D7D6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40" t="21633" r="38776" b="11565"/>
          <a:stretch/>
        </p:blipFill>
        <p:spPr>
          <a:xfrm>
            <a:off x="2694992" y="1464906"/>
            <a:ext cx="6802016" cy="532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4516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CFC075-8AAA-47B9-A037-01AAECC9E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5" t="19592" r="38853" b="12381"/>
          <a:stretch/>
        </p:blipFill>
        <p:spPr>
          <a:xfrm>
            <a:off x="2694991" y="1363641"/>
            <a:ext cx="6802017" cy="549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475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59D80-36B8-4A38-8F9A-BD9D79FF74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2" t="17959" r="38776" b="14966"/>
          <a:stretch/>
        </p:blipFill>
        <p:spPr>
          <a:xfrm>
            <a:off x="2656114" y="1405061"/>
            <a:ext cx="6879772" cy="545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096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A79E4-F046-4B1E-8EB4-7BA984BF9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28" t="15782" r="39082" b="16054"/>
          <a:stretch/>
        </p:blipFill>
        <p:spPr>
          <a:xfrm>
            <a:off x="2686439" y="1293861"/>
            <a:ext cx="6819122" cy="556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21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layers output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5E89AC-2DFD-420B-A707-DBCF5ABC7B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8911" r="9387" b="16326"/>
          <a:stretch/>
        </p:blipFill>
        <p:spPr>
          <a:xfrm>
            <a:off x="751430" y="1426557"/>
            <a:ext cx="10446063" cy="45443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487D62-5593-4E34-9F92-B251478743DF}"/>
              </a:ext>
            </a:extLst>
          </p:cNvPr>
          <p:cNvSpPr txBox="1"/>
          <p:nvPr/>
        </p:nvSpPr>
        <p:spPr>
          <a:xfrm>
            <a:off x="531447" y="6231265"/>
            <a:ext cx="11207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Deep Learning </a:t>
            </a:r>
            <a:r>
              <a:rPr lang="en-GB" sz="2800" dirty="0" err="1"/>
              <a:t>Tensorflow</a:t>
            </a:r>
            <a:r>
              <a:rPr lang="en-GB" sz="2800" dirty="0"/>
              <a:t> Playground: </a:t>
            </a:r>
            <a:r>
              <a:rPr lang="en-US" sz="2800" dirty="0">
                <a:hlinkClick r:id="rId3"/>
              </a:rPr>
              <a:t>https://playground.tensorflow.org</a:t>
            </a:r>
            <a:r>
              <a:rPr lang="en-GB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73468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1F17F-1722-485D-B294-D0AF47A6D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Activation maximization on output classes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Consider a trained model.</a:t>
                </a:r>
              </a:p>
              <a:p>
                <a:r>
                  <a:rPr lang="en-US" b="1" dirty="0"/>
                  <a:t>Question: </a:t>
                </a:r>
                <a:r>
                  <a:rPr lang="en-US" dirty="0"/>
                  <a:t>for a given class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e.g. dog, what would be the most “doggish” image one could give to our model?</a:t>
                </a:r>
              </a:p>
              <a:p>
                <a:endParaRPr lang="en-US" dirty="0"/>
              </a:p>
              <a:p>
                <a:r>
                  <a:rPr lang="en-US" dirty="0"/>
                  <a:t>This is what </a:t>
                </a:r>
                <a:r>
                  <a:rPr lang="en-US" b="1" dirty="0"/>
                  <a:t>activation</a:t>
                </a:r>
                <a:r>
                  <a:rPr lang="en-US" dirty="0"/>
                  <a:t> </a:t>
                </a:r>
                <a:r>
                  <a:rPr lang="en-US" b="1" dirty="0"/>
                  <a:t>maximization</a:t>
                </a:r>
                <a:r>
                  <a:rPr lang="en-US" dirty="0"/>
                  <a:t> does.</a:t>
                </a:r>
              </a:p>
              <a:p>
                <a:r>
                  <a:rPr lang="en-US" dirty="0"/>
                  <a:t>Find the input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which maximizes a certain output of interest (either a final probability class or the output of a layer).</a:t>
                </a:r>
              </a:p>
              <a:p>
                <a:endParaRPr lang="en-US" b="1" dirty="0"/>
              </a:p>
              <a:p>
                <a:r>
                  <a:rPr lang="en-US" b="1" dirty="0"/>
                  <a:t>Still, a very subjective approach.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813A2C-32BF-4DD5-8E83-B034D4C52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0978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A935E-8DFA-4E8D-8B02-D3848D3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 #0: </a:t>
            </a:r>
            <a:r>
              <a:rPr lang="en-US" dirty="0"/>
              <a:t>Because humans do not like things that are not easily explainable.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847448-164D-4C9A-8823-4B3EB301D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1" t="53061" r="37474" b="30204"/>
          <a:stretch/>
        </p:blipFill>
        <p:spPr>
          <a:xfrm>
            <a:off x="136386" y="1746671"/>
            <a:ext cx="7389847" cy="2123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7F4DD-D2AC-48B9-90D9-0B3CC49CF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3" t="33605" r="47959" b="47066"/>
          <a:stretch/>
        </p:blipFill>
        <p:spPr>
          <a:xfrm>
            <a:off x="2086699" y="3429000"/>
            <a:ext cx="9856948" cy="25006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B8F20-10D2-4643-9A83-037F686809AC}"/>
              </a:ext>
            </a:extLst>
          </p:cNvPr>
          <p:cNvSpPr txBox="1"/>
          <p:nvPr/>
        </p:nvSpPr>
        <p:spPr>
          <a:xfrm>
            <a:off x="223935" y="5929604"/>
            <a:ext cx="613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https://theconversation.com/people-dont-trust-ai-heres-how-we-can-change-that-87129</a:t>
            </a:r>
            <a:r>
              <a:rPr lang="en-GB" sz="2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C3491-0AC8-4B2C-A5FB-AA37ECE6BDA3}"/>
              </a:ext>
            </a:extLst>
          </p:cNvPr>
          <p:cNvSpPr txBox="1"/>
          <p:nvPr/>
        </p:nvSpPr>
        <p:spPr>
          <a:xfrm>
            <a:off x="6189306" y="5552719"/>
            <a:ext cx="6130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5"/>
              </a:rPr>
              <a:t>https://www.vice.com/en/article/7x48kg/the-divide-between-people-who-hate-and-love-artificial-intelligence-is-not-real</a:t>
            </a:r>
            <a:r>
              <a:rPr lang="en-GB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351679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FD76-1ED2-433C-B77E-6C63750FEF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-dimensions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and a given decision metric, for instance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the probability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classified as it ground truth class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b="1" dirty="0"/>
                  <a:t>Following the dropout idea: </a:t>
                </a:r>
                <a:r>
                  <a:rPr lang="en-GB" dirty="0"/>
                  <a:t>If I was to wipe out parts of the image and remove some dimensions of the input, which ones would most likely affect the decision?</a:t>
                </a:r>
              </a:p>
              <a:p>
                <a:r>
                  <a:rPr lang="en-GB" b="1" dirty="0"/>
                  <a:t>This would indicate that the pixels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</m:oMath>
                </a14:m>
                <a:r>
                  <a:rPr lang="en-GB" b="1" dirty="0"/>
                  <a:t> are important or not in classifying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b="1" dirty="0"/>
                  <a:t> as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GB" b="1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E8DFD76-1ED2-433C-B77E-6C63750FEF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7496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E4E553C-19D2-41F0-A906-023F15C70E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Typically, one can wipe out certain pixels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replace them with black values.</a:t>
                </a:r>
              </a:p>
              <a:p>
                <a:r>
                  <a:rPr lang="en-US" dirty="0"/>
                  <a:t>Then, we could attempt to find the pixels (with a given percentage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), to maximize the output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E4E553C-19D2-41F0-A906-023F15C70E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21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584B0AAE-336C-4F6E-BF5A-3F20D47257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83" t="37824" r="35867" b="34149"/>
          <a:stretch/>
        </p:blipFill>
        <p:spPr>
          <a:xfrm>
            <a:off x="1398036" y="3596076"/>
            <a:ext cx="9780037" cy="316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42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1E866D-A418-4455-BEAE-9945CB95D1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9" t="28708" r="22781" b="15782"/>
          <a:stretch/>
        </p:blipFill>
        <p:spPr>
          <a:xfrm>
            <a:off x="223934" y="1614194"/>
            <a:ext cx="11718397" cy="4878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398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B8B393-8E23-431C-9F6C-E6DD9A7821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" t="28709" r="22627" b="15645"/>
          <a:stretch/>
        </p:blipFill>
        <p:spPr>
          <a:xfrm>
            <a:off x="119229" y="1690688"/>
            <a:ext cx="11953541" cy="494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65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50A159-6832-420B-96DF-C7BED014C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0" t="28844" r="22627" b="15102"/>
          <a:stretch/>
        </p:blipFill>
        <p:spPr>
          <a:xfrm>
            <a:off x="135816" y="1690688"/>
            <a:ext cx="11920368" cy="498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388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31F042-4E52-45EB-BFB5-FB4EB06BA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" t="28435" r="22704" b="15782"/>
          <a:stretch/>
        </p:blipFill>
        <p:spPr>
          <a:xfrm>
            <a:off x="142226" y="1590869"/>
            <a:ext cx="11907547" cy="49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9195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1DDE32-24CD-4010-B560-7DB67025F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4" t="30885" r="22398" b="16054"/>
          <a:stretch/>
        </p:blipFill>
        <p:spPr>
          <a:xfrm>
            <a:off x="126891" y="1813572"/>
            <a:ext cx="11938218" cy="46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5504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129-4CE8-4EA9-979C-3E1BE20B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Occlusion-based methods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4E553C-19D2-41F0-A906-023F15C70E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could also wonder what could be more meaningful perturbation to the image to make it adversarial in the most efficient manner.</a:t>
            </a:r>
          </a:p>
          <a:p>
            <a:r>
              <a:rPr lang="en-US" dirty="0"/>
              <a:t>For instance, blurring seems to give more narrowed results.</a:t>
            </a:r>
          </a:p>
          <a:p>
            <a:r>
              <a:rPr lang="en-US" b="1" dirty="0"/>
              <a:t>A blurring attack (instead of randomly noising as in W8) could prove to be devastating to image recognition models?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E04A0-BABB-47B4-A3A2-8BD8A45D8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06" t="41497" r="36939" b="32789"/>
          <a:stretch/>
        </p:blipFill>
        <p:spPr>
          <a:xfrm>
            <a:off x="1609214" y="4140043"/>
            <a:ext cx="8973572" cy="271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868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Consider a trained model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and a dataset.</a:t>
                </a:r>
                <a:endParaRPr lang="en-US" b="1" dirty="0"/>
              </a:p>
              <a:p>
                <a:r>
                  <a:rPr lang="en-US" b="1" dirty="0"/>
                  <a:t>What we would like: </a:t>
                </a:r>
                <a:r>
                  <a:rPr lang="en-US" dirty="0"/>
                  <a:t>for a given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-dimensions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define some importance measure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quantifying how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 contributes to the decision returned by a given model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r>
                  <a:rPr lang="en-GB" dirty="0"/>
                  <a:t>This would typically tell us which pixels of an image were important in deciding for the class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!</a:t>
                </a:r>
              </a:p>
              <a:p>
                <a:r>
                  <a:rPr lang="en-GB" dirty="0"/>
                  <a:t>Which pixels in the image are making the image dog-</a:t>
                </a:r>
                <a:r>
                  <a:rPr lang="en-GB" dirty="0" err="1"/>
                  <a:t>ish</a:t>
                </a:r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5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3330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2ACF6-C73E-41B2-A725-D6D266E6D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15" y="1695190"/>
            <a:ext cx="11858685" cy="479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86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57A935E-8DFA-4E8D-8B02-D3848D3CE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Reason #0: </a:t>
            </a:r>
            <a:r>
              <a:rPr lang="en-US" dirty="0"/>
              <a:t>Because humans do not like things that are not easily explainable.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C847448-164D-4C9A-8823-4B3EB301DC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71" t="53061" r="37474" b="30204"/>
          <a:stretch/>
        </p:blipFill>
        <p:spPr>
          <a:xfrm>
            <a:off x="136386" y="1746671"/>
            <a:ext cx="7389847" cy="21237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E7F4DD-D2AC-48B9-90D9-0B3CC49CFC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3" t="33605" r="47959" b="47066"/>
          <a:stretch/>
        </p:blipFill>
        <p:spPr>
          <a:xfrm>
            <a:off x="2086699" y="3429000"/>
            <a:ext cx="9856948" cy="25006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18B8F20-10D2-4643-9A83-037F686809AC}"/>
              </a:ext>
            </a:extLst>
          </p:cNvPr>
          <p:cNvSpPr txBox="1"/>
          <p:nvPr/>
        </p:nvSpPr>
        <p:spPr>
          <a:xfrm>
            <a:off x="223935" y="5929604"/>
            <a:ext cx="6130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4"/>
              </a:rPr>
              <a:t>https://theconversation.com/people-dont-trust-ai-heres-how-we-can-change-that-87129</a:t>
            </a:r>
            <a:r>
              <a:rPr lang="en-GB" sz="2400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7C3491-0AC8-4B2C-A5FB-AA37ECE6BDA3}"/>
              </a:ext>
            </a:extLst>
          </p:cNvPr>
          <p:cNvSpPr txBox="1"/>
          <p:nvPr/>
        </p:nvSpPr>
        <p:spPr>
          <a:xfrm>
            <a:off x="6189306" y="5552719"/>
            <a:ext cx="6130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hlinkClick r:id="rId5"/>
              </a:rPr>
              <a:t>https://www.vice.com/en/article/7x48kg/the-divide-between-people-who-hate-and-love-artificial-intelligence-is-not-real</a:t>
            </a:r>
            <a:r>
              <a:rPr lang="en-GB" sz="24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9B5457-2F9F-4130-95CD-D19B49301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359" y="2067573"/>
            <a:ext cx="6613538" cy="44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315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37366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860A79F-300E-4F61-8DFD-1B3ED8E949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85" t="32925" r="38316" b="30068"/>
          <a:stretch/>
        </p:blipFill>
        <p:spPr>
          <a:xfrm>
            <a:off x="6282612" y="2030898"/>
            <a:ext cx="5728810" cy="415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929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gradient does not explain </a:t>
                </a:r>
                <a:r>
                  <a:rPr lang="en-US" b="1" dirty="0"/>
                  <a:t>which pixels are most contributing to the prediction of a dog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gradient explains </a:t>
                </a:r>
                <a:r>
                  <a:rPr lang="en-US" b="1" dirty="0"/>
                  <a:t>which pixels are most sensitive to change the prediction of a dog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sensitive to change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contributing</a:t>
                </a:r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2771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the case of a fully connected, with no activation functions, i.e.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then have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10187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implemented, but only gives an information about the pixels, which are most sensitive to change the prediction.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b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The gradient does not explain </a:t>
                </a:r>
                <a:r>
                  <a:rPr lang="en-US" b="1" dirty="0"/>
                  <a:t>which pixels are most contributing to the prediction of a dog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The gradient explains </a:t>
                </a:r>
                <a:r>
                  <a:rPr lang="en-US" b="1" dirty="0"/>
                  <a:t>which pixels are most sensitive to change the prediction of a dog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sensitive to change</a:t>
                </a:r>
                <a:br>
                  <a:rPr lang="en-US" dirty="0">
                    <a:solidFill>
                      <a:srgbClr val="C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C00000"/>
                    </a:solidFill>
                  </a:rPr>
                  <a:t>Most contributing</a:t>
                </a:r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5A26182-85EB-4D11-8EE1-B7CEE0AFD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89705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x input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</a:t>
                </a:r>
                <a:r>
                  <a:rPr lang="en-US" dirty="0">
                    <a:solidFill>
                      <a:srgbClr val="C00000"/>
                    </a:solidFill>
                  </a:rPr>
                  <a:t>x input </a:t>
                </a:r>
                <a:r>
                  <a:rPr lang="en-US" dirty="0"/>
                  <a:t>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6533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32F8A-15AF-424C-8793-8BA980898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x input sensitivity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first simple model would be the gradient </a:t>
                </a:r>
                <a:r>
                  <a:rPr lang="en-US" dirty="0">
                    <a:solidFill>
                      <a:srgbClr val="C00000"/>
                    </a:solidFill>
                  </a:rPr>
                  <a:t>x input </a:t>
                </a:r>
                <a:r>
                  <a:rPr lang="en-US" dirty="0"/>
                  <a:t>sensitivity, defined as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</m:den>
                              </m:f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Easily implemented.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49F11-DC87-4AA5-BF8A-36B745BA1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B2571-6339-46E1-BB57-60DDE1FE3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54959" cy="5032375"/>
          </a:xfrm>
        </p:spPr>
        <p:txBody>
          <a:bodyPr>
            <a:normAutofit/>
          </a:bodyPr>
          <a:lstStyle/>
          <a:p>
            <a:r>
              <a:rPr lang="en-US" dirty="0"/>
              <a:t>Fixes (partially) the previously mentioned problem.</a:t>
            </a:r>
          </a:p>
          <a:p>
            <a:r>
              <a:rPr lang="en-US" dirty="0"/>
              <a:t>Works well for shallow nets and sigmoid networks.</a:t>
            </a:r>
          </a:p>
        </p:txBody>
      </p:sp>
    </p:spTree>
    <p:extLst>
      <p:ext uri="{BB962C8B-B14F-4D97-AF65-F5344CB8AC3E}">
        <p14:creationId xmlns:p14="http://schemas.microsoft.com/office/powerpoint/2010/main" val="18333400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9AB99-D2FA-46BD-8F8F-09C1A71A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Gradients vs Gradient x Input Sensitivity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D70B0E2-93EF-4A24-8AFC-53B7A3267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Overall, Gradient x Input seems to perform slightly better at identifying subpixels which seem to matter but…</a:t>
            </a:r>
          </a:p>
          <a:p>
            <a:r>
              <a:rPr lang="en-US" b="1" dirty="0"/>
              <a:t>Still very noisy</a:t>
            </a:r>
          </a:p>
          <a:p>
            <a:r>
              <a:rPr lang="en-US" b="1" dirty="0"/>
              <a:t>Strongly affected by activation functions (</a:t>
            </a:r>
            <a:r>
              <a:rPr lang="en-US" b="1" dirty="0" err="1"/>
              <a:t>ReLU</a:t>
            </a:r>
            <a:r>
              <a:rPr lang="en-US" b="1" dirty="0"/>
              <a:t>?!)</a:t>
            </a:r>
          </a:p>
          <a:p>
            <a:r>
              <a:rPr lang="en-US" b="1" dirty="0"/>
              <a:t>And only showing sensitivity, not the most contributing pixels!</a:t>
            </a:r>
          </a:p>
          <a:p>
            <a:r>
              <a:rPr lang="en-US" b="1" dirty="0">
                <a:solidFill>
                  <a:srgbClr val="C00000"/>
                </a:solidFill>
              </a:rPr>
              <a:t>Need to come up with more advanced measures!</a:t>
            </a:r>
            <a:endParaRPr lang="en-GB" b="1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A86CF8-AC37-4FAE-82D5-B38ACCA791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" t="39864" r="75885" b="19320"/>
          <a:stretch/>
        </p:blipFill>
        <p:spPr>
          <a:xfrm>
            <a:off x="5784240" y="1825625"/>
            <a:ext cx="4352753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341FAB-1986-4A3F-8A52-447A7ECB23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13" t="39864" r="43444" b="19320"/>
          <a:stretch/>
        </p:blipFill>
        <p:spPr>
          <a:xfrm>
            <a:off x="10136993" y="1825625"/>
            <a:ext cx="2055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5426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We have seen in the gradients sensitivity that decisions made by a linear model is easily explainable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Simply given by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398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have seen in the gradients sensitivity that decisions made by a linear model is easily explainable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Simply given by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D30E65-E243-46C6-A37A-7355274C047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0" dirty="0"/>
                  <a:t>If it has a bias, there is an unexplained component thought, the bias b, which cannot be naturally assigned into contributions of single dimensions d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AD30E65-E243-46C6-A37A-7355274C04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5465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8D11-B1D9-4E72-962A-4B1DF0C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AE2A-FB98-49DF-87FB-CAB87C6DF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06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#1: </a:t>
            </a:r>
            <a:r>
              <a:rPr lang="en-US" dirty="0"/>
              <a:t>Improving Neural Networks decisions and training methods.</a:t>
            </a:r>
          </a:p>
          <a:p>
            <a:r>
              <a:rPr lang="en-US" dirty="0"/>
              <a:t>Neural Networks are black-boxes, and a very empirical science.</a:t>
            </a:r>
          </a:p>
          <a:p>
            <a:r>
              <a:rPr lang="en-US" dirty="0"/>
              <a:t>Experience shows that these algorithms have been able to (partially) answer some problems we had no clue how to address.</a:t>
            </a:r>
          </a:p>
          <a:p>
            <a:r>
              <a:rPr lang="en-US" dirty="0"/>
              <a:t>But still very obscure…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D49216-5D3D-493A-811F-9ED4C2BE83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7" t="20544" r="45204" b="16007"/>
          <a:stretch/>
        </p:blipFill>
        <p:spPr>
          <a:xfrm>
            <a:off x="6764694" y="0"/>
            <a:ext cx="5064512" cy="59342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BB1DB3-ABB4-4596-A562-BE9A37D76384}"/>
              </a:ext>
            </a:extLst>
          </p:cNvPr>
          <p:cNvSpPr txBox="1"/>
          <p:nvPr/>
        </p:nvSpPr>
        <p:spPr>
          <a:xfrm>
            <a:off x="7296539" y="6047468"/>
            <a:ext cx="41490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3"/>
              </a:rPr>
              <a:t>https://www.explainxkcd.com/wiki/index.php/1838:_Machine_Learning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3553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526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Step 1: </a:t>
                </a:r>
                <a:r>
                  <a:rPr lang="en-US" dirty="0"/>
                  <a:t>Generate samples around a given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denote them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GB" dirty="0"/>
                  <a:t>, as in attacks.</a:t>
                </a:r>
              </a:p>
              <a:p>
                <a:r>
                  <a:rPr lang="en-GB" dirty="0"/>
                  <a:t>Get their scores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as well.</a:t>
                </a:r>
              </a:p>
              <a:p>
                <a:r>
                  <a:rPr lang="en-GB" dirty="0"/>
                  <a:t>The samples can be noised versions of the original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with maximal noise amplitude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Or something even fancier (occlusion, blurring, etc.).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1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53152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2: </a:t>
                </a:r>
                <a:r>
                  <a:rPr lang="en-US" dirty="0"/>
                  <a:t>Find the combination of weights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dirty="0"/>
                  <a:t> by training a K-Lasso on the pairs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L1 norm for regularization will encourage weights to be zero.</a:t>
                </a:r>
              </a:p>
              <a:p>
                <a:r>
                  <a:rPr lang="en-GB" dirty="0"/>
                  <a:t>Select the K-highest weights.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  <a:blipFill>
                <a:blip r:embed="rId3"/>
                <a:stretch>
                  <a:fillRect l="-1760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4705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given a test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learn a locally linear approximation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around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How to compute a locally linear approximation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3: </a:t>
                </a:r>
                <a:r>
                  <a:rPr lang="en-US" dirty="0"/>
                  <a:t>After the regression, use those weight only to obtain the locally linear approximation A.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Try it for different values of the noise amplitude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, number of 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, and regularization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5B550BDA-C576-4F89-9271-746A8B8448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82951" cy="5032375"/>
              </a:xfrm>
              <a:blipFill>
                <a:blip r:embed="rId3"/>
                <a:stretch>
                  <a:fillRect l="-1760" t="-1937" r="-9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1630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The pixel importance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r>
                      <a:rPr lang="en-US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</a:t>
                </a:r>
                <a:r>
                  <a:rPr lang="en-GB" b="1" dirty="0"/>
                  <a:t>is then simply defined as</a:t>
                </a:r>
              </a:p>
              <a:p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K value indicates the K most important pixels or dimensions.</a:t>
                </a:r>
              </a:p>
              <a:p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GB" dirty="0"/>
                  <a:t> gives a score.</a:t>
                </a:r>
                <a:br>
                  <a:rPr lang="en-GB" dirty="0"/>
                </a:br>
                <a:r>
                  <a:rPr lang="en-GB" dirty="0"/>
                  <a:t>(not the most useful though)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4FB54A-6E10-4061-9DB3-E269C846E5B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2118" t="-1937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4CC419F0-0038-4441-88CA-447E5D676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799" y="2564704"/>
            <a:ext cx="5623249" cy="283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980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C419F0-0038-4441-88CA-447E5D676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16230"/>
            <a:ext cx="10610415" cy="53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926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72E67-6E0E-4E19-8009-9A499147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LIME algorithm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FB54A-6E10-4061-9DB3-E269C846E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Local Interpretable Model-Agnostic Explanations (LIME) </a:t>
            </a:r>
            <a:r>
              <a:rPr lang="en-US" dirty="0"/>
              <a:t>algorithm is a </a:t>
            </a:r>
            <a:r>
              <a:rPr lang="en-US" b="1" dirty="0"/>
              <a:t>model-agnostic</a:t>
            </a:r>
            <a:r>
              <a:rPr lang="en-US" dirty="0"/>
              <a:t> method.</a:t>
            </a:r>
          </a:p>
          <a:p>
            <a:r>
              <a:rPr lang="en-US" dirty="0"/>
              <a:t>It provides an explanation for any type of model.</a:t>
            </a:r>
          </a:p>
          <a:p>
            <a:r>
              <a:rPr lang="en-US" dirty="0"/>
              <a:t>The quality of the explanation unfortunately suffers for the generality of this method.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BEC1E2-6783-41F0-8FF8-580683EF86D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quick note for good practices</a:t>
                </a:r>
              </a:p>
              <a:p>
                <a:r>
                  <a:rPr lang="en-US" dirty="0"/>
                  <a:t>The radius of generated samples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 has a strong effect.</a:t>
                </a:r>
              </a:p>
              <a:p>
                <a:r>
                  <a:rPr lang="en-US" dirty="0"/>
                  <a:t>A large sampling radius allows to learn correlations between neighboring data points more than just the gradient.</a:t>
                </a:r>
              </a:p>
              <a:p>
                <a:r>
                  <a:rPr lang="en-US" dirty="0"/>
                  <a:t>For a small sampling radius LIME converges to the gradient.</a:t>
                </a:r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80BEC1E2-6783-41F0-8FF8-580683EF86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2"/>
                <a:stretch>
                  <a:fillRect l="-2471" t="-1937" r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0321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fully connected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839197A-FEA1-4E3B-A173-DF5F8C90B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6" t="24652" r="26760" b="20817"/>
          <a:stretch/>
        </p:blipFill>
        <p:spPr>
          <a:xfrm>
            <a:off x="6270171" y="1676977"/>
            <a:ext cx="5808929" cy="33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57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39197A-FEA1-4E3B-A173-DF5F8C90B4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16" t="24652" r="26760" b="20817"/>
          <a:stretch/>
        </p:blipFill>
        <p:spPr>
          <a:xfrm>
            <a:off x="1322303" y="1271702"/>
            <a:ext cx="9547394" cy="558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155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839197A-FEA1-4E3B-A173-DF5F8C90B4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16" t="24652" r="26760" b="20817"/>
          <a:stretch/>
        </p:blipFill>
        <p:spPr>
          <a:xfrm>
            <a:off x="6270171" y="1676977"/>
            <a:ext cx="5808929" cy="339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504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E8D11-B1D9-4E72-962A-4B1DF0C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#1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9BAE2A-FB98-49DF-87FB-CAB87C6DF4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0600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#1: </a:t>
            </a:r>
            <a:r>
              <a:rPr lang="en-US" dirty="0"/>
              <a:t>Improving Neural Networks decisions and training methods.</a:t>
            </a:r>
          </a:p>
          <a:p>
            <a:r>
              <a:rPr lang="en-US" dirty="0"/>
              <a:t>Understanding how NNs tend to learn could lead to more efficient training procedures.</a:t>
            </a:r>
          </a:p>
          <a:p>
            <a:r>
              <a:rPr lang="en-US" dirty="0"/>
              <a:t>(Right now we kind of pray that an empirically validated model architecture and some Gradient Descent will make it work?)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B980A8-936C-4514-A38E-E3224D8C5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0" y="955733"/>
            <a:ext cx="5462829" cy="47617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ADCE1A-8D50-4C2D-A772-20C635F7EC40}"/>
              </a:ext>
            </a:extLst>
          </p:cNvPr>
          <p:cNvSpPr txBox="1"/>
          <p:nvPr/>
        </p:nvSpPr>
        <p:spPr>
          <a:xfrm>
            <a:off x="7253508" y="5784989"/>
            <a:ext cx="3844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hlinkClick r:id="rId3"/>
              </a:rPr>
              <a:t>https://www.explainxkcd.com/wiki/index.php/303:_Compiling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12551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3081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E1AB60-0B54-47B0-A694-274D192E11B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817637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 algn="l">
                  <a:buNone/>
                </a:pPr>
                <a:r>
                  <a:rPr lang="en-GB" b="1" i="0" u="none" strike="noStrike" baseline="0" dirty="0">
                    <a:latin typeface="NimbusRomNo9L-Regu"/>
                  </a:rPr>
                  <a:t>Reason:</a:t>
                </a:r>
              </a:p>
              <a:p>
                <a:pPr algn="l"/>
                <a:r>
                  <a:rPr lang="en-US" dirty="0">
                    <a:latin typeface="txsy"/>
                  </a:rPr>
                  <a:t>I</a:t>
                </a:r>
                <a:r>
                  <a:rPr lang="en-US" b="0" i="0" u="none" strike="noStrike" baseline="0" dirty="0">
                    <a:latin typeface="NimbusRomNo9L-Regu"/>
                  </a:rPr>
                  <a:t>f the activation of the neuron is negative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r>
                  <a:rPr lang="en-US" b="0" i="0" u="none" strike="noStrike" baseline="0" dirty="0">
                    <a:latin typeface="NimbusRomNo9L-Regu"/>
                  </a:rPr>
                  <a:t>, then </a:t>
                </a:r>
                <a14:m>
                  <m:oMath xmlns:m="http://schemas.openxmlformats.org/officeDocument/2006/math"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u="none" strike="noStrike" baseline="0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i="0" u="none" strike="noStrike" baseline="0" dirty="0">
                    <a:latin typeface="NimbusRomNo9L-Regu"/>
                  </a:rPr>
                  <a:t>is a suppressing neuron. Ignore gradients from suppressing neurons, pass through only </a:t>
                </a:r>
                <a:r>
                  <a:rPr lang="en-GB" b="0" i="0" u="none" strike="noStrike" baseline="0" dirty="0">
                    <a:latin typeface="NimbusRomNo9L-Regu"/>
                  </a:rPr>
                  <a:t>gradient signal from firing neurons.</a:t>
                </a:r>
              </a:p>
              <a:p>
                <a:pPr algn="l"/>
                <a:r>
                  <a:rPr lang="en-US" dirty="0">
                    <a:latin typeface="txsy"/>
                  </a:rPr>
                  <a:t>Ignore </a:t>
                </a:r>
                <a:r>
                  <a:rPr lang="en-US" b="0" i="0" u="none" strike="noStrike" baseline="0" dirty="0">
                    <a:latin typeface="NimbusRomNo9L-Regu"/>
                  </a:rPr>
                  <a:t>gradients which decrease the function value, look only at gradients which increase the prediction</a:t>
                </a:r>
              </a:p>
              <a:p>
                <a:pPr algn="l"/>
                <a:r>
                  <a:rPr lang="en-US" dirty="0">
                    <a:latin typeface="txsy"/>
                  </a:rPr>
                  <a:t>I</a:t>
                </a:r>
                <a:r>
                  <a:rPr lang="en-US" b="0" i="0" u="none" strike="noStrike" baseline="0" dirty="0">
                    <a:latin typeface="NimbusRomNo9L-Regu"/>
                  </a:rPr>
                  <a:t>t is a </a:t>
                </a:r>
                <a:r>
                  <a:rPr lang="en-US" b="1" i="0" u="none" strike="noStrike" baseline="0" dirty="0">
                    <a:latin typeface="NimbusRomNo9L-Regu"/>
                  </a:rPr>
                  <a:t>heuristic</a:t>
                </a:r>
                <a:r>
                  <a:rPr lang="en-US" b="0" i="0" u="none" strike="noStrike" baseline="0" dirty="0">
                    <a:latin typeface="NimbusRomNo9L-Regu"/>
                  </a:rPr>
                  <a:t> to look only at activating signals </a:t>
                </a:r>
                <a:r>
                  <a:rPr lang="en-GB" b="0" i="0" u="none" strike="noStrike" baseline="0" dirty="0">
                    <a:latin typeface="NimbusRomNo9L-Regu"/>
                  </a:rPr>
                  <a:t>and gradients.</a:t>
                </a:r>
                <a:endParaRPr lang="en-GB" sz="4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2E1AB60-0B54-47B0-A694-274D192E11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817637" cy="5032375"/>
              </a:xfrm>
              <a:blipFill>
                <a:blip r:embed="rId3"/>
                <a:stretch>
                  <a:fillRect l="-2094" t="-2663" r="-27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16557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Code idea:</a:t>
                </a:r>
                <a:r>
                  <a:rPr lang="en-US" dirty="0"/>
                  <a:t> do a backpropagation for all layers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but zero out gradients if </a:t>
                </a:r>
              </a:p>
              <a:p>
                <a:r>
                  <a:rPr lang="en-US" dirty="0"/>
                  <a:t>The activation of the neuron is negative, i.e.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Or if the gradient arriving at this neuron 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is negative,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&lt;0.</m:t>
                    </m:r>
                  </m:oMath>
                </a14:m>
                <a:endParaRPr lang="en-US" b="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CEA906-AFBC-4036-8AF4-2AB1A1E854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1AB60-0B54-47B0-A694-274D192E11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17637" cy="5032375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GB" b="1" i="0" u="none" strike="noStrike" baseline="0" dirty="0">
                <a:latin typeface="NimbusRomNo9L-Regu"/>
              </a:rPr>
              <a:t>Takeaways:</a:t>
            </a:r>
          </a:p>
          <a:p>
            <a:r>
              <a:rPr lang="en-US" b="1" dirty="0"/>
              <a:t>It is a heuristic, no mathematical or theoretical underpinning.</a:t>
            </a:r>
          </a:p>
          <a:p>
            <a:r>
              <a:rPr lang="en-US" b="1" u="sng" dirty="0"/>
              <a:t>We are not really sure what it does.</a:t>
            </a:r>
          </a:p>
          <a:p>
            <a:r>
              <a:rPr lang="en-US" dirty="0"/>
              <a:t>Looking only at one sign of signals and gradients often gives cleaner heatmaps as a result!</a:t>
            </a:r>
          </a:p>
        </p:txBody>
      </p:sp>
    </p:spTree>
    <p:extLst>
      <p:ext uri="{BB962C8B-B14F-4D97-AF65-F5344CB8AC3E}">
        <p14:creationId xmlns:p14="http://schemas.microsoft.com/office/powerpoint/2010/main" val="3289215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83237-64E4-4E6E-B467-A868C26F1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Guided backpropagation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B522C-788D-4C05-BAC5-9C23F99F55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1" t="39728" r="75976" b="19728"/>
          <a:stretch/>
        </p:blipFill>
        <p:spPr>
          <a:xfrm>
            <a:off x="270587" y="1541398"/>
            <a:ext cx="5225144" cy="5234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4F525A-5440-4CCD-B8A2-7C65316DD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008" t="39728" r="54342" b="19728"/>
          <a:stretch/>
        </p:blipFill>
        <p:spPr>
          <a:xfrm>
            <a:off x="7903027" y="1537863"/>
            <a:ext cx="2444620" cy="5234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8E3431-005D-4562-AA82-6BD3ABE4B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03" t="39728" r="43452" b="19728"/>
          <a:stretch/>
        </p:blipFill>
        <p:spPr>
          <a:xfrm>
            <a:off x="5433962" y="1541399"/>
            <a:ext cx="2512173" cy="523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082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promised land, a.k.a. decomposition?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2DAE-7E77-4331-AB64-07FACC3E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/>
              <a:t>Most approaches are trying to avoid, as much as possible to open the black-boxes that Neural Networks are.</a:t>
            </a:r>
          </a:p>
          <a:p>
            <a:r>
              <a:rPr lang="en-US" b="1" dirty="0"/>
              <a:t>Most approaches rely on linear approximations, final layers activations, gradients information, or simply toy with the model.</a:t>
            </a:r>
          </a:p>
          <a:p>
            <a:r>
              <a:rPr lang="en-US" b="1" dirty="0"/>
              <a:t>But none really try to explain it properly.</a:t>
            </a:r>
          </a:p>
        </p:txBody>
      </p:sp>
    </p:spTree>
    <p:extLst>
      <p:ext uri="{BB962C8B-B14F-4D97-AF65-F5344CB8AC3E}">
        <p14:creationId xmlns:p14="http://schemas.microsoft.com/office/powerpoint/2010/main" val="15101763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promised land, a.k.a. decomposition?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2DAE-7E77-4331-AB64-07FACC3E2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/>
              <a:t>Most approaches are trying to avoid, as much as possible to open the black-boxes that Neural Networks are.</a:t>
            </a:r>
          </a:p>
          <a:p>
            <a:r>
              <a:rPr lang="en-US" b="1" dirty="0"/>
              <a:t>Most approaches rely on linear approximations, final layers activations, gradients information, or simply toy with the model.</a:t>
            </a:r>
          </a:p>
          <a:p>
            <a:r>
              <a:rPr lang="en-US" b="1" dirty="0"/>
              <a:t>But none really try to explain it properly.</a:t>
            </a:r>
          </a:p>
          <a:p>
            <a:endParaRPr lang="en-US" dirty="0"/>
          </a:p>
          <a:p>
            <a:r>
              <a:rPr lang="en-US" dirty="0"/>
              <a:t>The most promising direction (IMO) for interpretability is methodology called Layer-wise Relevance Propagation (LRP).</a:t>
            </a:r>
          </a:p>
          <a:p>
            <a:r>
              <a:rPr lang="en-US" dirty="0"/>
              <a:t>It is a general approach to explain predictions of AI, which relies on the mathematical </a:t>
            </a:r>
            <a:r>
              <a:rPr lang="en-US" b="1" dirty="0"/>
              <a:t>Deep Taylor Decomposition </a:t>
            </a:r>
            <a:r>
              <a:rPr lang="en-US" dirty="0"/>
              <a:t>of the neural network.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55867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r>
                  <a:rPr lang="en-US" sz="2400" b="1" i="0" u="none" strike="noStrike" baseline="0" dirty="0">
                    <a:latin typeface="NimbusRomNo9L-Regu"/>
                  </a:rPr>
                  <a:t>Core idea: </a:t>
                </a:r>
                <a:r>
                  <a:rPr lang="en-US" sz="2400" b="0" i="0" u="none" strike="noStrike" baseline="0" dirty="0">
                    <a:latin typeface="NimbusRomNo9L-Regu"/>
                  </a:rPr>
                  <a:t>Layer-wise Relevance Propagation (LRP) attempts to calculate the relevance score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u="none" strike="noStrike" baseline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u="none" strike="noStrike" baseline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i="0" u="none" strike="noStrike" baseline="0" dirty="0">
                    <a:latin typeface="NimbusRomNo9L-Regu"/>
                  </a:rPr>
                  <a:t> as a decomposition of a </a:t>
                </a:r>
                <a:r>
                  <a:rPr lang="en-US" sz="2400" dirty="0">
                    <a:latin typeface="NimbusRomNo9L-Regu"/>
                  </a:rPr>
                  <a:t>prediction, with some additional </a:t>
                </a:r>
                <a:r>
                  <a:rPr lang="en-GB" sz="2400" dirty="0">
                    <a:latin typeface="NimbusRomNo9L-Regu"/>
                  </a:rPr>
                  <a:t>constraints.</a:t>
                </a:r>
                <a:endParaRPr lang="en-US" sz="2400" b="0" i="0" u="none" strike="noStrike" baseline="0" dirty="0">
                  <a:latin typeface="NimbusRomNo9L-Regu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400" b="0" i="1" u="none" strike="noStrike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u="none" strike="noStrike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u="none" strike="noStrike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br>
                  <a:rPr lang="en-US" sz="2400" dirty="0">
                    <a:latin typeface="NimbusRomNo9L-Regu"/>
                  </a:rPr>
                </a:br>
                <a:endParaRPr lang="en-US" sz="2400" b="0" i="0" u="none" strike="noStrike" baseline="0" dirty="0">
                  <a:latin typeface="NimbusRomNo9L-Regu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812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0494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r>
                  <a:rPr lang="en-GB" dirty="0">
                    <a:latin typeface="NimbusRomNo9L-Regu"/>
                  </a:rPr>
                  <a:t>Given a neuron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 dirty="0" err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latin typeface="NimbusRomNo9L-Regu"/>
                </a:endParaRPr>
              </a:p>
              <a:p>
                <a:pPr marL="0" indent="0">
                  <a:buNone/>
                </a:pPr>
                <a:r>
                  <a:rPr lang="en-GB" dirty="0">
                    <a:latin typeface="NimbusRomNo9L-Regu"/>
                  </a:rPr>
                  <a:t>LRP distributes a quantity, relevance, </a:t>
                </a:r>
                <a:r>
                  <a:rPr lang="en-US" dirty="0">
                    <a:latin typeface="NimbusRomNo9L-Regu"/>
                  </a:rPr>
                  <a:t>top-down = from a neuron output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NimbusRomNo9L-Regu"/>
                  </a:rPr>
                  <a:t>, onto the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>
                    <a:latin typeface="NimbusRomNo9L-ReguItal"/>
                  </a:rPr>
                  <a:t> </a:t>
                </a:r>
                <a:r>
                  <a:rPr lang="en-US" dirty="0">
                    <a:latin typeface="NimbusRomNo9L-Regu"/>
                  </a:rPr>
                  <a:t>of that neuron.</a:t>
                </a:r>
              </a:p>
              <a:p>
                <a:r>
                  <a:rPr lang="en-US" dirty="0">
                    <a:latin typeface="NimbusRomNo9L-Regu"/>
                  </a:rPr>
                  <a:t>It then repeats the operation on each neuron of each layer.</a:t>
                </a:r>
              </a:p>
              <a:p>
                <a:r>
                  <a:rPr lang="en-US" dirty="0">
                    <a:latin typeface="NimbusRomNo9L-Regu"/>
                  </a:rPr>
                  <a:t>LRP is somewhat related to the Taylor decomposition of the propagation rule for every single neuron.</a:t>
                </a:r>
              </a:p>
              <a:p>
                <a:r>
                  <a:rPr lang="en-US" dirty="0">
                    <a:latin typeface="NimbusRomNo9L-Regu"/>
                  </a:rPr>
                  <a:t>LRP results in different rules which can be applied to different types of neural network layers.</a:t>
                </a:r>
              </a:p>
              <a:p>
                <a:pPr marL="0" indent="0">
                  <a:buNone/>
                </a:pPr>
                <a:br>
                  <a:rPr lang="en-US" sz="2400" dirty="0">
                    <a:latin typeface="NimbusRomNo9L-Regu"/>
                  </a:rPr>
                </a:br>
                <a:endParaRPr lang="en-US" sz="2400" b="0" i="0" u="none" strike="noStrike" baseline="0" dirty="0">
                  <a:latin typeface="NimbusRomNo9L-Regu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DC2DAE-7E77-4331-AB64-07FACC3E2D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4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62119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32F67F0-9E47-48C4-ADF2-5C3022A2FA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r>
                  <a:rPr lang="en-US" dirty="0"/>
                  <a:t>For instance, in the case of a FC layer, use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-rule to propagate the relevance coefficients R.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For Convolution layers, use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-rule.</a:t>
                </a:r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Can even get the best of both worlds by combining both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-rule and the 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GB" dirty="0"/>
                  <a:t>-rule to get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-rule.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32F67F0-9E47-48C4-ADF2-5C3022A2FA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 r="-4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phic 7">
            <a:extLst>
              <a:ext uri="{FF2B5EF4-FFF2-40B4-BE49-F238E27FC236}">
                <a16:creationId xmlns:a16="http://schemas.microsoft.com/office/drawing/2014/main" id="{40E10B0B-5A22-493B-8A8F-128B5A3C8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69177" y="2719970"/>
            <a:ext cx="4186395" cy="86298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9A664F1-68CD-42F5-A5E1-2C3B39071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69176" y="4384659"/>
            <a:ext cx="5579791" cy="105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1793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F67F0-9E47-48C4-ADF2-5C3022A2F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Mathematical meaning behind these formulas? Unclear</a:t>
            </a:r>
            <a:r>
              <a:rPr lang="en-US" b="1"/>
              <a:t>, but definitely </a:t>
            </a:r>
            <a:r>
              <a:rPr lang="en-US" b="1" dirty="0"/>
              <a:t>empirical approximations, heuristics.</a:t>
            </a:r>
          </a:p>
          <a:p>
            <a:r>
              <a:rPr lang="en-US" b="1" dirty="0"/>
              <a:t>Important message: </a:t>
            </a:r>
            <a:r>
              <a:rPr lang="en-US" dirty="0"/>
              <a:t>People are trying some formulas to backpropagate the relevance score from the final layers to the first one/inputs with the highest fidelity as possible.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DEF8-1DD3-4EAB-9AB1-BAD0DA175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2" y="1527867"/>
            <a:ext cx="5092319" cy="3802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C32FD-066C-4714-BC72-4C8040FD9516}"/>
              </a:ext>
            </a:extLst>
          </p:cNvPr>
          <p:cNvSpPr txBox="1"/>
          <p:nvPr/>
        </p:nvSpPr>
        <p:spPr>
          <a:xfrm>
            <a:off x="6587412" y="5533053"/>
            <a:ext cx="5197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good </a:t>
            </a:r>
            <a:r>
              <a:rPr lang="en-US" sz="2400" dirty="0" err="1"/>
              <a:t>PyTorch</a:t>
            </a:r>
            <a:r>
              <a:rPr lang="en-US" sz="2400" dirty="0"/>
              <a:t> tutorial for LRP.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https://git.tu-berlin.de/gmontavon/lrp-tutorial</a:t>
            </a:r>
            <a:r>
              <a:rPr lang="en-US" sz="2400" dirty="0"/>
              <a:t> 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991355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2F67F0-9E47-48C4-ADF2-5C3022A2F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 #2: </a:t>
            </a:r>
            <a:r>
              <a:rPr lang="en-US" dirty="0"/>
              <a:t>Formulas do not really have a mathematical foundation, but we understand that, intuitively, it should rely on both</a:t>
            </a:r>
          </a:p>
          <a:p>
            <a:r>
              <a:rPr lang="en-US" dirty="0"/>
              <a:t>the gradients (account for sensitivity of inputs to decision),</a:t>
            </a:r>
          </a:p>
          <a:p>
            <a:r>
              <a:rPr lang="en-US" dirty="0"/>
              <a:t>and the weights (account for contribution of inputs to decision).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48DEF8-1DD3-4EAB-9AB1-BAD0DA175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42" y="1527867"/>
            <a:ext cx="5092319" cy="38022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1C32FD-066C-4714-BC72-4C8040FD9516}"/>
              </a:ext>
            </a:extLst>
          </p:cNvPr>
          <p:cNvSpPr txBox="1"/>
          <p:nvPr/>
        </p:nvSpPr>
        <p:spPr>
          <a:xfrm>
            <a:off x="6587412" y="5533053"/>
            <a:ext cx="51971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good </a:t>
            </a:r>
            <a:r>
              <a:rPr lang="en-US" sz="2400" dirty="0" err="1"/>
              <a:t>PyTorch</a:t>
            </a:r>
            <a:r>
              <a:rPr lang="en-US" sz="2400" dirty="0"/>
              <a:t> tutorial for LRP.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https://git.tu-berlin.de/gmontavon/lrp-tutorial</a:t>
            </a:r>
            <a:r>
              <a:rPr lang="en-US" sz="2400" dirty="0"/>
              <a:t> 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320620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F3F8-7AA0-4095-B5BE-11BAEA44C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 #2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7F10D-351C-4C18-8329-C29200B02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Reason #2: </a:t>
            </a:r>
            <a:r>
              <a:rPr lang="en-US" dirty="0"/>
              <a:t>Confirming what a Neural Network has learnt and what it seems to implement to reach a decision.</a:t>
            </a:r>
          </a:p>
          <a:p>
            <a:r>
              <a:rPr lang="en-US" dirty="0"/>
              <a:t>What features is the neural network learning to reach a decision?</a:t>
            </a:r>
          </a:p>
          <a:p>
            <a:r>
              <a:rPr lang="en-US" dirty="0"/>
              <a:t>What similarities is the neural network looking for in the dataset?</a:t>
            </a:r>
          </a:p>
          <a:p>
            <a:r>
              <a:rPr lang="en-US" dirty="0"/>
              <a:t>What are the neurons doing anyway?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910381-67B1-4DC8-BA1A-16686A674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5" t="45986" r="27755" b="17279"/>
          <a:stretch/>
        </p:blipFill>
        <p:spPr>
          <a:xfrm>
            <a:off x="1981200" y="4338734"/>
            <a:ext cx="8229600" cy="25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070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799F36-C037-4599-B09D-885438B5F9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74" y="1728012"/>
            <a:ext cx="4936930" cy="4936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B30E9C-55CC-4CB8-9728-8161C6A9A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89" y="1482345"/>
            <a:ext cx="6015135" cy="578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57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2E707-5F0F-4134-BDB2-C0DFC2216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LRP method (out-of-class)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EFA13B-F88A-4946-B7A9-56709D552C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50" t="15375" r="30434" b="8571"/>
          <a:stretch/>
        </p:blipFill>
        <p:spPr>
          <a:xfrm>
            <a:off x="3303036" y="1539550"/>
            <a:ext cx="5281127" cy="52158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FF9459-4961-4A71-AC53-29097EBA90C1}"/>
              </a:ext>
            </a:extLst>
          </p:cNvPr>
          <p:cNvSpPr txBox="1"/>
          <p:nvPr/>
        </p:nvSpPr>
        <p:spPr>
          <a:xfrm>
            <a:off x="1073020" y="5234473"/>
            <a:ext cx="1903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Gradients</a:t>
            </a:r>
            <a:endParaRPr lang="en-GB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DECCC-B575-4042-9280-BE5F68B9C51A}"/>
              </a:ext>
            </a:extLst>
          </p:cNvPr>
          <p:cNvSpPr txBox="1"/>
          <p:nvPr/>
        </p:nvSpPr>
        <p:spPr>
          <a:xfrm>
            <a:off x="9145554" y="5234473"/>
            <a:ext cx="19034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LRP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7910266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Concept of interpretability</a:t>
            </a:r>
          </a:p>
          <a:p>
            <a:r>
              <a:rPr lang="en-US" dirty="0"/>
              <a:t>Why is interpretability needed</a:t>
            </a:r>
          </a:p>
          <a:p>
            <a:r>
              <a:rPr lang="en-US" dirty="0"/>
              <a:t>t-SNE method</a:t>
            </a:r>
          </a:p>
          <a:p>
            <a:r>
              <a:rPr lang="en-US" dirty="0"/>
              <a:t>Analyzing features with activation maximization</a:t>
            </a:r>
          </a:p>
          <a:p>
            <a:r>
              <a:rPr lang="en-US" dirty="0"/>
              <a:t>Occlusion methods</a:t>
            </a:r>
          </a:p>
          <a:p>
            <a:r>
              <a:rPr lang="en-US" dirty="0"/>
              <a:t>Gradient and Gradient x Input sensitivity methods</a:t>
            </a:r>
          </a:p>
          <a:p>
            <a:r>
              <a:rPr lang="en-US" dirty="0"/>
              <a:t>LIME</a:t>
            </a:r>
          </a:p>
          <a:p>
            <a:r>
              <a:rPr lang="en-US" dirty="0"/>
              <a:t>Guided Backpropagation</a:t>
            </a:r>
          </a:p>
          <a:p>
            <a:r>
              <a:rPr lang="en-US" dirty="0"/>
              <a:t>LRP</a:t>
            </a:r>
          </a:p>
        </p:txBody>
      </p:sp>
    </p:spTree>
    <p:extLst>
      <p:ext uri="{BB962C8B-B14F-4D97-AF65-F5344CB8AC3E}">
        <p14:creationId xmlns:p14="http://schemas.microsoft.com/office/powerpoint/2010/main" val="16075933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About t-SNE</a:t>
            </a:r>
            <a:br>
              <a:rPr lang="en-US" dirty="0"/>
            </a:br>
            <a:r>
              <a:rPr lang="en-US" dirty="0">
                <a:hlinkClick r:id="rId2"/>
              </a:rPr>
              <a:t>http://www.jmlr.org/papers/volume9/vandermaaten08a/vandermaaten08a.pdf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hlinkClick r:id="rId3"/>
              </a:rPr>
              <a:t>https://lvdmaaten.github.io/publications/papers/JMLR_2008.pdf</a:t>
            </a:r>
            <a:endParaRPr lang="en-US" dirty="0"/>
          </a:p>
          <a:p>
            <a:r>
              <a:rPr lang="en-US" dirty="0"/>
              <a:t>About gradient sensitivity</a:t>
            </a:r>
            <a:br>
              <a:rPr lang="en-US" dirty="0"/>
            </a:br>
            <a:r>
              <a:rPr lang="en-US" dirty="0">
                <a:hlinkClick r:id="rId4"/>
              </a:rPr>
              <a:t>https://papers.nips.cc/paper/5422-on-the-number-of-linear-regions-of-deep-neural-networks.pdf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>
                <a:hlinkClick r:id="rId5"/>
              </a:rPr>
              <a:t>http://proceedings.mlr.press/v70/balduzzi17b/balduzzi17b.pdf</a:t>
            </a:r>
            <a:r>
              <a:rPr lang="en-US" dirty="0"/>
              <a:t>.</a:t>
            </a:r>
          </a:p>
          <a:p>
            <a:r>
              <a:rPr lang="en-US" dirty="0"/>
              <a:t>Playing with occlusion maps</a:t>
            </a:r>
            <a:br>
              <a:rPr lang="en-US" dirty="0"/>
            </a:br>
            <a:r>
              <a:rPr lang="en-US" dirty="0">
                <a:hlinkClick r:id="rId6"/>
              </a:rPr>
              <a:t>https://github.com/akshaychawla/Occlusion-experiments-for-image-segmentation/blob/master/Occlusion%20experiments%20for%20segmentation.ipynb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[LIME] Ribeiro et al., “Why Should I Trust You?: Explaining the Predictions of Any Classifier”, 2016.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https://arxiv.org/abs/1602.04938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GuidedBP</a:t>
            </a:r>
            <a:r>
              <a:rPr lang="en-US" dirty="0"/>
              <a:t>] </a:t>
            </a:r>
            <a:r>
              <a:rPr lang="en-US" dirty="0" err="1"/>
              <a:t>Springenberg</a:t>
            </a:r>
            <a:r>
              <a:rPr lang="en-US" dirty="0"/>
              <a:t> et al., “Striving for Simplicity: The All Convolutional Net”, 2014.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https://arxiv.org/abs/1412.6806</a:t>
            </a:r>
            <a:endParaRPr lang="en-US" dirty="0"/>
          </a:p>
          <a:p>
            <a:r>
              <a:rPr lang="en-US" dirty="0"/>
              <a:t>[CAM] </a:t>
            </a:r>
            <a:r>
              <a:rPr lang="en-US" dirty="0" err="1"/>
              <a:t>Oquab</a:t>
            </a:r>
            <a:r>
              <a:rPr lang="en-US" dirty="0"/>
              <a:t> et al., “Is Object Localization for Free? - Weakly-Supervised Learning With Convolutional Neural Networks”, 2016.</a:t>
            </a:r>
            <a:br>
              <a:rPr lang="en-US" dirty="0"/>
            </a:br>
            <a:r>
              <a:rPr lang="en-US" dirty="0">
                <a:hlinkClick r:id="rId4"/>
              </a:rPr>
              <a:t>http://openaccess.thecvf.com/content_cvpr_2015/papers/Oquab_Is_Object_Localization_2015_CVPR_paper.pdf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3946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837" y="1825624"/>
            <a:ext cx="1163216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[Grad-CAM] </a:t>
            </a:r>
            <a:r>
              <a:rPr lang="en-US" dirty="0" err="1"/>
              <a:t>Selvaraju</a:t>
            </a:r>
            <a:r>
              <a:rPr lang="en-US" dirty="0"/>
              <a:t> et al., “Grad-CAM: Visual Explanations from Deep Networks via Gradient-based Localization”,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https://arxiv.org/abs/1610.02391</a:t>
            </a:r>
            <a:endParaRPr lang="en-US" dirty="0"/>
          </a:p>
          <a:p>
            <a:r>
              <a:rPr lang="en-US" dirty="0"/>
              <a:t>[Grad-CAM++] Chattopadhyay et al., “Grad-CAM++: Improved Visual Explanations for Deep Convolutional Networks”, 2018.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https://arxiv.org/abs/1710.11063</a:t>
            </a:r>
            <a:endParaRPr lang="en-US" dirty="0"/>
          </a:p>
          <a:p>
            <a:r>
              <a:rPr lang="en-US" dirty="0"/>
              <a:t>[LRP] Bach et al. “On Pixel-Wise Explanations for Non-Linear Classifier Decisions by Layer-Wise Relevance Propagation”, 2015.</a:t>
            </a:r>
            <a:br>
              <a:rPr lang="en-US" dirty="0"/>
            </a:br>
            <a:r>
              <a:rPr lang="en-US" dirty="0">
                <a:hlinkClick r:id="rId4"/>
              </a:rPr>
              <a:t>https://journals.plos.org/plosone/article?id=10.1371/journal.pone.0130140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5"/>
              </a:rPr>
              <a:t>https://git.tu-berlin.de/gmontavon/lrp-tutorial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78924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</a:t>
            </a:r>
            <a:br>
              <a:rPr lang="en-US" dirty="0"/>
            </a:br>
            <a:r>
              <a:rPr lang="en-US" dirty="0"/>
              <a:t>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Bible for interpretability? (as of Early 2021)</a:t>
            </a:r>
          </a:p>
          <a:p>
            <a:pPr marL="0" indent="0">
              <a:buNone/>
            </a:pPr>
            <a:r>
              <a:rPr lang="en-US" dirty="0" err="1"/>
              <a:t>Montavon</a:t>
            </a:r>
            <a:r>
              <a:rPr lang="en-US" dirty="0"/>
              <a:t> et al., “Layer-Wise Relevance Propagation: An Overview”, 2019.</a:t>
            </a:r>
          </a:p>
          <a:p>
            <a:pPr marL="0" indent="0">
              <a:buNone/>
            </a:pPr>
            <a:r>
              <a:rPr lang="en-GB" dirty="0">
                <a:hlinkClick r:id="rId2"/>
              </a:rPr>
              <a:t>https://link.springer.com/chapter/10.1007/978-3-030-28954-6_10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A13879-CE52-4757-9077-82122447E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167" y="213503"/>
            <a:ext cx="4250289" cy="643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543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1: </a:t>
                </a:r>
                <a:r>
                  <a:rPr lang="en-US" dirty="0"/>
                  <a:t>Gaussian distribution between samples in high-dimension space.</a:t>
                </a:r>
              </a:p>
              <a:p>
                <a:r>
                  <a:rPr lang="en-US" dirty="0"/>
                  <a:t>Compute the </a:t>
                </a:r>
                <a:r>
                  <a:rPr lang="en-US" b="1" dirty="0"/>
                  <a:t>probability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would vote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being his neighbor based on a gaussian model which is centered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AD4A7DE2-4DA2-4C13-A088-584128548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1"/>
          <a:stretch/>
        </p:blipFill>
        <p:spPr>
          <a:xfrm>
            <a:off x="6019800" y="2640562"/>
            <a:ext cx="6113124" cy="307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5337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Step 1: </a:t>
                </a:r>
                <a:r>
                  <a:rPr lang="en-US" dirty="0"/>
                  <a:t>Gaussian distribution between samples in high-dimension space.</a:t>
                </a:r>
              </a:p>
              <a:p>
                <a:r>
                  <a:rPr lang="en-US" dirty="0"/>
                  <a:t>Compute the </a:t>
                </a:r>
                <a:r>
                  <a:rPr lang="en-US" b="1" dirty="0"/>
                  <a:t>probability</a:t>
                </a:r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would vote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as being his neighbor based on a gaussian model which is centered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m:rPr>
                                  <m:sty m:val="p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exp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𝑘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4"/>
                <a:ext cx="5332445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parameter is used to define </a:t>
                </a:r>
                <a:r>
                  <a:rPr lang="en-US" b="1" dirty="0"/>
                  <a:t>perplexity</a:t>
                </a:r>
                <a:r>
                  <a:rPr lang="en-US" dirty="0"/>
                  <a:t>. It allows to define how many neighbors should be taken considered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Normal range for perplexity is between 5 and 50.</a:t>
                </a:r>
              </a:p>
              <a:p>
                <a:r>
                  <a:rPr lang="en-US" dirty="0"/>
                  <a:t>Symmetrize by defining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C8B32F2-ECBA-4EEE-85FC-9D81683BF2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4"/>
                <a:ext cx="5332445" cy="5032375"/>
              </a:xfrm>
              <a:blipFill>
                <a:blip r:embed="rId3"/>
                <a:stretch>
                  <a:fillRect l="-1943" t="-2663" r="-3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09716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675EF-483A-4DF9-9541-7858ADDFB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t-SNE implementation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Step 2: </a:t>
                </a:r>
                <a:r>
                  <a:rPr lang="en-US" dirty="0"/>
                  <a:t>Cauchy distribution between representations in low-dimension space.</a:t>
                </a:r>
              </a:p>
              <a:p>
                <a:r>
                  <a:rPr lang="en-US" dirty="0"/>
                  <a:t>Learn a similar but </a:t>
                </a:r>
                <a:r>
                  <a:rPr lang="en-US" b="1" dirty="0"/>
                  <a:t>heavy-tailed</a:t>
                </a:r>
                <a:r>
                  <a:rPr lang="en-US" dirty="0"/>
                  <a:t> distribution model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voting for neighbor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as heavy-tailed </a:t>
                </a:r>
                <a:r>
                  <a:rPr lang="en-US" b="1" dirty="0"/>
                  <a:t>Cauchy</a:t>
                </a:r>
                <a:r>
                  <a:rPr lang="en-US" dirty="0"/>
                  <a:t> distribution.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F558215-9EE5-43C2-AED0-7E4013B483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7B29B2C4-236F-42B7-9FFC-A6AB6A8184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31"/>
          <a:stretch/>
        </p:blipFill>
        <p:spPr>
          <a:xfrm>
            <a:off x="6172202" y="1280627"/>
            <a:ext cx="6089354" cy="38232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1B1B34-B7CC-43FB-8EA6-4808F73920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0" t="38999" b="37711"/>
          <a:stretch/>
        </p:blipFill>
        <p:spPr>
          <a:xfrm>
            <a:off x="10161037" y="1825625"/>
            <a:ext cx="1844301" cy="5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50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4336</TotalTime>
  <Words>6641</Words>
  <Application>Microsoft Office PowerPoint</Application>
  <PresentationFormat>Widescreen</PresentationFormat>
  <Paragraphs>608</Paragraphs>
  <Slides>121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9" baseType="lpstr">
      <vt:lpstr>Arial</vt:lpstr>
      <vt:lpstr>Calibri</vt:lpstr>
      <vt:lpstr>Calibri Light</vt:lpstr>
      <vt:lpstr>Cambria Math</vt:lpstr>
      <vt:lpstr>NimbusRomNo9L-Regu</vt:lpstr>
      <vt:lpstr>NimbusRomNo9L-ReguItal</vt:lpstr>
      <vt:lpstr>txsy</vt:lpstr>
      <vt:lpstr>Office Theme</vt:lpstr>
      <vt:lpstr>50.039 Theory and Practice of Deep Learning W12-S3 Interpretability in Deep Learning</vt:lpstr>
      <vt:lpstr>About this week (Week 12, an informative lecture about interpretability and AI ethics)</vt:lpstr>
      <vt:lpstr>What is interpretability? (or eq. Explainability)</vt:lpstr>
      <vt:lpstr>Why do we need interpretability?</vt:lpstr>
      <vt:lpstr>Reason #0: Because humans do not like things that are not easily explainable.</vt:lpstr>
      <vt:lpstr>Reason #0: Because humans do not like things that are not easily explainable.</vt:lpstr>
      <vt:lpstr>Reason #1</vt:lpstr>
      <vt:lpstr>Reason #1</vt:lpstr>
      <vt:lpstr>Reason #2</vt:lpstr>
      <vt:lpstr>Reason #3</vt:lpstr>
      <vt:lpstr>Reason #3</vt:lpstr>
      <vt:lpstr>Reason #3</vt:lpstr>
      <vt:lpstr>Reason #3</vt:lpstr>
      <vt:lpstr>Reason #3</vt:lpstr>
      <vt:lpstr>Reason #3</vt:lpstr>
      <vt:lpstr>Reason #3</vt:lpstr>
      <vt:lpstr>Reason #3</vt:lpstr>
      <vt:lpstr>Reason #3</vt:lpstr>
      <vt:lpstr>The two families of interpretability methods</vt:lpstr>
      <vt:lpstr>The two families of interpretability methods</vt:lpstr>
      <vt:lpstr>The two families of interpretability methods</vt:lpstr>
      <vt:lpstr>Methods to be discussed in this class</vt:lpstr>
      <vt:lpstr>Reminder: Principal Component Analysis (PCA)</vt:lpstr>
      <vt:lpstr>t-SNE, a definition</vt:lpstr>
      <vt:lpstr>t-SNE implementation</vt:lpstr>
      <vt:lpstr>t-SNE implementation</vt:lpstr>
      <vt:lpstr>PowerPoint Presentation</vt:lpstr>
      <vt:lpstr>Dos and Don’ts for t-SNE</vt:lpstr>
      <vt:lpstr>PowerPoint Presentation</vt:lpstr>
      <vt:lpstr>Dos and Don’ts for t-SNE</vt:lpstr>
      <vt:lpstr>Dos and Don’ts for t-SNE</vt:lpstr>
      <vt:lpstr>Dos and Don’ts for t-SNE</vt:lpstr>
      <vt:lpstr>Dos and Don’ts for t-SNE</vt:lpstr>
      <vt:lpstr>To conclude about t-SNE</vt:lpstr>
      <vt:lpstr>Analyzing features via dataset evaluation</vt:lpstr>
      <vt:lpstr>Analyzing features via dataset evaluation</vt:lpstr>
      <vt:lpstr>Analyzing features via dataset evaluation</vt:lpstr>
      <vt:lpstr>Analyzing features via dataset evaluation</vt:lpstr>
      <vt:lpstr>Activation maximization on output classes</vt:lpstr>
      <vt:lpstr>Activation maximization on output classes</vt:lpstr>
      <vt:lpstr>Activation maximization on output classes</vt:lpstr>
      <vt:lpstr>Activation maximization on output classes</vt:lpstr>
      <vt:lpstr>Activation maximization on layers output</vt:lpstr>
      <vt:lpstr>Activation maximization on layers output</vt:lpstr>
      <vt:lpstr>Activation maximization on layers output</vt:lpstr>
      <vt:lpstr>Activation maximization on layers output</vt:lpstr>
      <vt:lpstr>Activation maximization on layers output</vt:lpstr>
      <vt:lpstr>Activation maximization on layers output</vt:lpstr>
      <vt:lpstr>Activation maximization on output classes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Occlusion-based methods</vt:lpstr>
      <vt:lpstr>Gradient sensitivity</vt:lpstr>
      <vt:lpstr>Gradient sensitivity</vt:lpstr>
      <vt:lpstr>Gradient sensitivity</vt:lpstr>
      <vt:lpstr>Gradient sensitivity</vt:lpstr>
      <vt:lpstr>Gradient sensitivity</vt:lpstr>
      <vt:lpstr>Gradient sensitivity</vt:lpstr>
      <vt:lpstr>Gradient sensitivity</vt:lpstr>
      <vt:lpstr>Gradient x input sensitivity</vt:lpstr>
      <vt:lpstr>Gradient x input sensitivity</vt:lpstr>
      <vt:lpstr>Gradients vs Gradient x Input Sensitivity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The LIME algorithm</vt:lpstr>
      <vt:lpstr>Guided backpropagation</vt:lpstr>
      <vt:lpstr>Guided backpropagation</vt:lpstr>
      <vt:lpstr>Guided backpropagation</vt:lpstr>
      <vt:lpstr>Guided backpropagation</vt:lpstr>
      <vt:lpstr>Guided backpropagation</vt:lpstr>
      <vt:lpstr>Guided backpropagation</vt:lpstr>
      <vt:lpstr>The promised land, a.k.a. decomposition?</vt:lpstr>
      <vt:lpstr>The promised land, a.k.a. decomposition?</vt:lpstr>
      <vt:lpstr>The LRP method (out-of-class)</vt:lpstr>
      <vt:lpstr>The LRP method (out-of-class)</vt:lpstr>
      <vt:lpstr>The LRP method (out-of-class)</vt:lpstr>
      <vt:lpstr>The LRP method (out-of-class)</vt:lpstr>
      <vt:lpstr>The LRP method (out-of-class)</vt:lpstr>
      <vt:lpstr>The LRP method (out-of-class)</vt:lpstr>
      <vt:lpstr>The LRP method (out-of-class)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t-SNE implementation</vt:lpstr>
      <vt:lpstr>Gradient x input sensitivity</vt:lpstr>
      <vt:lpstr>A quick word on convolutions</vt:lpstr>
      <vt:lpstr>The idea of CAMs</vt:lpstr>
      <vt:lpstr>The idea of CAMs</vt:lpstr>
      <vt:lpstr>The idea of CAMs</vt:lpstr>
      <vt:lpstr>The idea of CAMs</vt:lpstr>
      <vt:lpstr>The idea of CAMs</vt:lpstr>
      <vt:lpstr>The idea of CAMs</vt:lpstr>
      <vt:lpstr>The idea of CAMs</vt:lpstr>
      <vt:lpstr>The idea of CAMs</vt:lpstr>
      <vt:lpstr>A quick word on advanced CAMs</vt:lpstr>
      <vt:lpstr>A quick word on advanced CAMs</vt:lpstr>
      <vt:lpstr>A quick word on advanced CAMs</vt:lpstr>
      <vt:lpstr>A quick word on advanced CAMs</vt:lpstr>
      <vt:lpstr>A quick word on advanced CAMs (case of image captioning?)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216</cp:revision>
  <dcterms:created xsi:type="dcterms:W3CDTF">2021-03-10T09:35:15Z</dcterms:created>
  <dcterms:modified xsi:type="dcterms:W3CDTF">2022-09-15T09:36:08Z</dcterms:modified>
</cp:coreProperties>
</file>